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Poppins"/>
      <p:regular r:id="rId32"/>
      <p:bold r:id="rId33"/>
      <p:italic r:id="rId34"/>
      <p:boldItalic r:id="rId35"/>
    </p:embeddedFont>
    <p:embeddedFont>
      <p:font typeface="Cabin"/>
      <p:regular r:id="rId36"/>
      <p:bold r:id="rId37"/>
      <p:italic r:id="rId38"/>
      <p:boldItalic r:id="rId39"/>
    </p:embeddedFont>
    <p:embeddedFont>
      <p:font typeface="Karla"/>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Karla-regular.fntdata"/><Relationship Id="rId20" Type="http://schemas.openxmlformats.org/officeDocument/2006/relationships/slide" Target="slides/slide15.xml"/><Relationship Id="rId42" Type="http://schemas.openxmlformats.org/officeDocument/2006/relationships/font" Target="fonts/Karla-italic.fntdata"/><Relationship Id="rId41" Type="http://schemas.openxmlformats.org/officeDocument/2006/relationships/font" Target="fonts/Karla-bold.fntdata"/><Relationship Id="rId22" Type="http://schemas.openxmlformats.org/officeDocument/2006/relationships/slide" Target="slides/slide17.xml"/><Relationship Id="rId21" Type="http://schemas.openxmlformats.org/officeDocument/2006/relationships/slide" Target="slides/slide16.xml"/><Relationship Id="rId43" Type="http://schemas.openxmlformats.org/officeDocument/2006/relationships/font" Target="fonts/Karla-boldItalic.fntdata"/><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Poppins-bold.fntdata"/><Relationship Id="rId10" Type="http://schemas.openxmlformats.org/officeDocument/2006/relationships/slide" Target="slides/slide5.xml"/><Relationship Id="rId32" Type="http://schemas.openxmlformats.org/officeDocument/2006/relationships/font" Target="fonts/Poppins-regular.fntdata"/><Relationship Id="rId13" Type="http://schemas.openxmlformats.org/officeDocument/2006/relationships/slide" Target="slides/slide8.xml"/><Relationship Id="rId35" Type="http://schemas.openxmlformats.org/officeDocument/2006/relationships/font" Target="fonts/Poppins-boldItalic.fntdata"/><Relationship Id="rId12" Type="http://schemas.openxmlformats.org/officeDocument/2006/relationships/slide" Target="slides/slide7.xml"/><Relationship Id="rId34" Type="http://schemas.openxmlformats.org/officeDocument/2006/relationships/font" Target="fonts/Poppins-italic.fntdata"/><Relationship Id="rId15" Type="http://schemas.openxmlformats.org/officeDocument/2006/relationships/slide" Target="slides/slide10.xml"/><Relationship Id="rId37" Type="http://schemas.openxmlformats.org/officeDocument/2006/relationships/font" Target="fonts/Cabin-bold.fntdata"/><Relationship Id="rId14" Type="http://schemas.openxmlformats.org/officeDocument/2006/relationships/slide" Target="slides/slide9.xml"/><Relationship Id="rId36" Type="http://schemas.openxmlformats.org/officeDocument/2006/relationships/font" Target="fonts/Cabin-regular.fntdata"/><Relationship Id="rId17" Type="http://schemas.openxmlformats.org/officeDocument/2006/relationships/slide" Target="slides/slide12.xml"/><Relationship Id="rId39" Type="http://schemas.openxmlformats.org/officeDocument/2006/relationships/font" Target="fonts/Cabin-boldItalic.fntdata"/><Relationship Id="rId16" Type="http://schemas.openxmlformats.org/officeDocument/2006/relationships/slide" Target="slides/slide11.xml"/><Relationship Id="rId38" Type="http://schemas.openxmlformats.org/officeDocument/2006/relationships/font" Target="fonts/Cabin-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8" name="Google Shape;5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07444f952c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g107444f952c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GB"/>
              <a:t>This session will involve a lot of career coaching techniques to help you to reflect on your career to date and build confidence/awareness on what lies ahead. The 3 questions on the slide are 3 of the more common questions that career changers struggle with. We will tackle each statement throughout this session.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f0e7cef99b_0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gf0e7cef99b_0_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GB"/>
              <a:t>Explain task - before you can move forward you need to know where you are coming from.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rPr lang="en-GB"/>
              <a:t>Take a few minutes to jot down some answers to the following questions.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eee28f54cf_0_6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 name="Google Shape;150;geee28f54cf_0_6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GB"/>
              <a:t>Explain task - </a:t>
            </a:r>
            <a:r>
              <a:rPr lang="en-GB"/>
              <a:t>before you can move forward you need to know where you are coming from. Theorist Savickas (2009) came up with 5 career construction questions that help individuals to make sense of their lives and help them tell their stories. This framework can help you to construct the foundations for your storytelling brief, in other words, YOUR WHY. We will now watch a video which describes how powerful this method of storytelling actually is. </a:t>
            </a:r>
            <a:endParaRPr/>
          </a:p>
          <a:p>
            <a:pPr indent="0" lvl="0" marL="0" rtl="0" algn="l">
              <a:lnSpc>
                <a:spcPct val="100000"/>
              </a:lnSpc>
              <a:spcBef>
                <a:spcPts val="0"/>
              </a:spcBef>
              <a:spcAft>
                <a:spcPts val="0"/>
              </a:spcAft>
              <a:buSzPts val="1100"/>
              <a:buNone/>
            </a:pPr>
            <a:r>
              <a:rPr lang="en-GB"/>
              <a:t>This can be done in pairs if the group is large or quiet and need to engage or it can be done individually. Will depend on the energy of the  group.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f0e7cef99b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f0e7cef99b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Look back at your motivators and ask yourself what is your ‘why’? This will form part of your homework tonight. Think back to the questions on the previous slides. You are looking to paint the listener a picture of who you really are, what makes you ‘tick’.  Stating facts and impressing </a:t>
            </a:r>
            <a:r>
              <a:rPr lang="en-GB"/>
              <a:t>people</a:t>
            </a:r>
            <a:r>
              <a:rPr lang="en-GB"/>
              <a:t> with your qualifications is not going to grip them but your ‘WHY’ might… </a:t>
            </a:r>
            <a:br>
              <a:rPr lang="en-GB"/>
            </a:b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5d7f193c44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5" name="Google Shape;165;g5d7f193c44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Once you have figured out your WHY you want to </a:t>
            </a:r>
            <a:r>
              <a:rPr lang="en-GB"/>
              <a:t>discuss your USP. What sets you apart from everyone else on this call? </a:t>
            </a:r>
            <a:br>
              <a:rPr lang="en-GB"/>
            </a:br>
            <a:r>
              <a:rPr lang="en-GB"/>
              <a:t>Give the group 3 or so mins to do this task.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f0e7cef99b_0_26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gf0e7cef99b_0_26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Ask the group to look back at their lists and to split them into soft and hard skills. </a:t>
            </a:r>
            <a:br>
              <a:rPr lang="en-GB"/>
            </a:br>
            <a:r>
              <a:rPr lang="en-GB"/>
              <a:t>Remind them that soft skills are just as important, if not more important, than hard. As they are more difficult to teach. As codeclan graduates this is the single more important factor that sets you apart from other graduates. Your soft skills are what makes you desirable to them. Own it.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fb93faa4fd_0_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6" name="Google Shape;186;gfb93faa4fd_0_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We will discuss competencies in our interview workshop session.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f0e7cef99b_0_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gf0e7cef99b_0_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THINGS TO MENTION: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That time when we stop getting a quiver in our voice when we are presenting or talking to someone new, is when we know our story. </a:t>
            </a:r>
            <a:endParaRPr/>
          </a:p>
          <a:p>
            <a:pPr indent="0" lvl="0" marL="0" rtl="0" algn="l">
              <a:lnSpc>
                <a:spcPct val="100000"/>
              </a:lnSpc>
              <a:spcBef>
                <a:spcPts val="0"/>
              </a:spcBef>
              <a:spcAft>
                <a:spcPts val="0"/>
              </a:spcAft>
              <a:buSzPts val="1100"/>
              <a:buNone/>
            </a:pPr>
            <a:r>
              <a:rPr lang="en-GB"/>
              <a:t>Good public speakers always start with a story.</a:t>
            </a:r>
            <a:endParaRPr/>
          </a:p>
          <a:p>
            <a:pPr indent="0" lvl="0" marL="0" rtl="0" algn="l">
              <a:lnSpc>
                <a:spcPct val="100000"/>
              </a:lnSpc>
              <a:spcBef>
                <a:spcPts val="0"/>
              </a:spcBef>
              <a:spcAft>
                <a:spcPts val="0"/>
              </a:spcAft>
              <a:buSzPts val="1100"/>
              <a:buNone/>
            </a:pPr>
            <a:r>
              <a:rPr lang="en-GB"/>
              <a:t>It takes 6 seconds for our nerves go away. </a:t>
            </a:r>
            <a:endParaRPr/>
          </a:p>
          <a:p>
            <a:pPr indent="0" lvl="0" marL="0" rtl="0" algn="l">
              <a:lnSpc>
                <a:spcPct val="100000"/>
              </a:lnSpc>
              <a:spcBef>
                <a:spcPts val="0"/>
              </a:spcBef>
              <a:spcAft>
                <a:spcPts val="0"/>
              </a:spcAft>
              <a:buSzPts val="1100"/>
              <a:buNone/>
            </a:pPr>
            <a:r>
              <a:rPr lang="en-GB"/>
              <a:t>It takes 90 seconds for someone to make a judgement of you.</a:t>
            </a:r>
            <a:endParaRPr/>
          </a:p>
          <a:p>
            <a:pPr indent="0" lvl="0" marL="0" rtl="0" algn="l">
              <a:lnSpc>
                <a:spcPct val="100000"/>
              </a:lnSpc>
              <a:spcBef>
                <a:spcPts val="0"/>
              </a:spcBef>
              <a:spcAft>
                <a:spcPts val="0"/>
              </a:spcAft>
              <a:buSzPts val="1100"/>
              <a:buNone/>
            </a:pPr>
            <a:r>
              <a:rPr lang="en-GB"/>
              <a:t>When we are networking, we are looking for someone to match our story, someone who is similar to us and who we share similarities with.</a:t>
            </a:r>
            <a:endParaRPr/>
          </a:p>
          <a:p>
            <a:pPr indent="0" lvl="0" marL="0" rtl="0" algn="l">
              <a:lnSpc>
                <a:spcPct val="100000"/>
              </a:lnSpc>
              <a:spcBef>
                <a:spcPts val="0"/>
              </a:spcBef>
              <a:spcAft>
                <a:spcPts val="0"/>
              </a:spcAft>
              <a:buSzPts val="1100"/>
              <a:buNone/>
            </a:pPr>
            <a:r>
              <a:rPr lang="en-GB"/>
              <a:t>Most people remember you by your story.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f0e7cef99b_0_1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5" name="Google Shape;205;gf0e7cef99b_0_1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This is a useful structure you can use to help you form your story. Notice that we are suggesting you start with your ‘why’ but also finishing with a ‘why’. You want the listener to remember you and remember that you are passionate. </a:t>
            </a:r>
            <a:br>
              <a:rPr lang="en-GB"/>
            </a:br>
            <a:r>
              <a:rPr lang="en-GB"/>
              <a:t>Feedback from </a:t>
            </a:r>
            <a:r>
              <a:rPr lang="en-GB"/>
              <a:t>interviewers hiring juniors from CC will comment on attitude/passion as a reason to hire or not hire someone.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3" name="Google Shape;21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What is important when looking for a job? Do you want it to be 5 mins down the road? Do you want to work for a company that offers training &amp; development? Benefits? Corporate or start-up?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MAP out the differences between what a start-up vs SME vs corporate company can offer a person.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eee28f54cf_0_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geee28f54cf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c61db6e47a_0_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gc61db6e47a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000000"/>
                </a:solidFill>
                <a:latin typeface="Arial"/>
                <a:ea typeface="Arial"/>
                <a:cs typeface="Arial"/>
                <a:sym typeface="Arial"/>
              </a:rPr>
              <a:t>We want to inspire the students to rethink why they came to CodeClan and to figure out their ‘WHY’ as people. How to brand themselves for interviews and think about what kind of company they are looking for and the flexibility they have when looking for a new career. Getting them to think about their CV Personal Statement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eee28f54cf_0_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9" name="Google Shape;229;geee28f54cf_0_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eee28f54cf_0_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geee28f54cf_0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f0e7cef99b_0_2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gf0e7cef99b_0_2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000000"/>
                </a:solidFill>
                <a:latin typeface="Arial"/>
                <a:ea typeface="Arial"/>
                <a:cs typeface="Arial"/>
                <a:sym typeface="Arial"/>
              </a:rPr>
              <a:t>We want to inspire the students to rethink why they came to CodeClan and to figure out their ‘WHY’ as people. How to brand themselves for interviews and think about what kind of company they are looking for and the flexibility they have when looking for a new career. Getting them to think about their CV Personal Statement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9" name="Google Shape;249;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Get them to write these sentences and keep them to themselves. This can be used as part of their personal statement for their CV or for LinkedIn. Ask if anyone is comfortable in sharing what they’ve wrote. Encourage them to be proud of who they are and what they think – there is no wrong or right answer.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76c4f7767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8" name="Google Shape;258;g76c4f7767d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 name="Google Shape;7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GB"/>
              <a:t>Remember doing this in week 3? We are going to be looking deeper into Personal Branding and Storytelling - l</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000000"/>
                </a:solidFill>
                <a:latin typeface="Arial"/>
                <a:ea typeface="Arial"/>
                <a:cs typeface="Arial"/>
                <a:sym typeface="Arial"/>
              </a:rPr>
              <a:t>We want to inspire the students to rethink why they came to CodeClan and to figure out their ‘WHY’ as people. How to brand themselves for interviews and think about what kind of company they are looking for and the flexibility they have when looking for a new career. Getting them to think about their CV Personal Statement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f0e7cef99b_0_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gf0e7cef99b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GB"/>
              <a:t>Don’t need to share at this stage, ask them to think honestly.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f0e7cef99b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gf0e7cef99b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GB"/>
              <a:t>Ice breaker task - ask students to answer this question. Open up a discussion about different personalities different motivations -link back to myers briggs personality test and talk about the importance of being self assured when it comes to interviewing/networking. </a:t>
            </a:r>
            <a:br>
              <a:rPr lang="en-GB"/>
            </a:br>
            <a:r>
              <a:rPr lang="en-GB"/>
              <a:t>Comment on although this is a silly question it is really a ‘storytelling’ question in a different format. We need to get better at talking about ourselves in a confident manner. </a:t>
            </a:r>
            <a:br>
              <a:rPr lang="en-GB"/>
            </a:br>
            <a:r>
              <a:rPr lang="en-GB"/>
              <a:t>This session plans to help do that.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f0e7cef99b_0_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gf0e7cef99b_0_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GB"/>
              <a:t>Stats show that first impressions are determined by </a:t>
            </a:r>
            <a:endParaRPr/>
          </a:p>
          <a:p>
            <a:pPr indent="0" lvl="0" marL="0" marR="0" rtl="0" algn="l">
              <a:lnSpc>
                <a:spcPct val="100000"/>
              </a:lnSpc>
              <a:spcBef>
                <a:spcPts val="0"/>
              </a:spcBef>
              <a:spcAft>
                <a:spcPts val="0"/>
              </a:spcAft>
              <a:buClr>
                <a:srgbClr val="000000"/>
              </a:buClr>
              <a:buSzPts val="1100"/>
              <a:buFont typeface="Arial"/>
              <a:buNone/>
            </a:pPr>
            <a:r>
              <a:rPr lang="en-GB"/>
              <a:t>55% - of focus is based on appearance (the way you dress/act) </a:t>
            </a:r>
            <a:endParaRPr/>
          </a:p>
          <a:p>
            <a:pPr indent="0" lvl="0" marL="0" marR="0" rtl="0" algn="l">
              <a:lnSpc>
                <a:spcPct val="100000"/>
              </a:lnSpc>
              <a:spcBef>
                <a:spcPts val="0"/>
              </a:spcBef>
              <a:spcAft>
                <a:spcPts val="0"/>
              </a:spcAft>
              <a:buClr>
                <a:srgbClr val="000000"/>
              </a:buClr>
              <a:buSzPts val="1100"/>
              <a:buFont typeface="Arial"/>
              <a:buNone/>
            </a:pPr>
            <a:r>
              <a:rPr lang="en-GB"/>
              <a:t>38% - tone of voice, confidence in your voice </a:t>
            </a:r>
            <a:endParaRPr/>
          </a:p>
          <a:p>
            <a:pPr indent="0" lvl="0" marL="0" marR="0" rtl="0" algn="l">
              <a:lnSpc>
                <a:spcPct val="100000"/>
              </a:lnSpc>
              <a:spcBef>
                <a:spcPts val="0"/>
              </a:spcBef>
              <a:spcAft>
                <a:spcPts val="0"/>
              </a:spcAft>
              <a:buClr>
                <a:srgbClr val="000000"/>
              </a:buClr>
              <a:buSzPts val="1100"/>
              <a:buFont typeface="Arial"/>
              <a:buNone/>
            </a:pPr>
            <a:r>
              <a:rPr lang="en-GB"/>
              <a:t>7% - on the actual content of what you are saying </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f0e7cef99b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f0e7cef99b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333333"/>
                </a:solidFill>
                <a:highlight>
                  <a:srgbClr val="FFFFFF"/>
                </a:highlight>
              </a:rPr>
              <a:t>Personal branding is more than just a 30-second elevator pitch used to introduce yourself. While it is important to quickly and concisely explain who you are and what you can bring to the table, personal branding goes much deeper than that.</a:t>
            </a:r>
            <a:br>
              <a:rPr lang="en-GB" sz="1200">
                <a:solidFill>
                  <a:srgbClr val="333333"/>
                </a:solidFill>
                <a:highlight>
                  <a:srgbClr val="FFFFFF"/>
                </a:highlight>
              </a:rPr>
            </a:b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006ad851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006ad8511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333333"/>
                </a:solidFill>
                <a:highlight>
                  <a:srgbClr val="FFFFFF"/>
                </a:highlight>
              </a:rPr>
              <a:t>Feedback - ask them to think of people they know personally - maybe they were bosses, friends, family or colleagues.</a:t>
            </a:r>
            <a:endParaRPr sz="1200">
              <a:solidFill>
                <a:srgbClr val="333333"/>
              </a:solidFill>
              <a:highlight>
                <a:srgbClr val="FFFFFF"/>
              </a:highlight>
            </a:endParaRPr>
          </a:p>
          <a:p>
            <a:pPr indent="0" lvl="0" marL="0" rtl="0" algn="l">
              <a:spcBef>
                <a:spcPts val="0"/>
              </a:spcBef>
              <a:spcAft>
                <a:spcPts val="0"/>
              </a:spcAft>
              <a:buNone/>
            </a:pPr>
            <a:br>
              <a:rPr lang="en-GB" sz="1200">
                <a:solidFill>
                  <a:srgbClr val="333333"/>
                </a:solidFill>
                <a:highlight>
                  <a:srgbClr val="FFFFFF"/>
                </a:highlight>
              </a:rPr>
            </a:br>
            <a:r>
              <a:rPr lang="en-GB" sz="1200">
                <a:solidFill>
                  <a:srgbClr val="333333"/>
                </a:solidFill>
                <a:highlight>
                  <a:srgbClr val="FFFFFF"/>
                </a:highlight>
              </a:rPr>
              <a:t>Try to get a discussion going about different types of individuals. Use the chat function to ask them to use descriptive words. The aim of this exercise is to highlight to them that there is no ‘ideal person’ people stand out for a variety of reasons but they all share one thing in common - ‘confidence, or at least, acceptance in themselves. </a:t>
            </a:r>
            <a:endParaRPr sz="1200">
              <a:solidFill>
                <a:srgbClr val="333333"/>
              </a:solidFill>
              <a:highlight>
                <a:srgbClr val="FFFFFF"/>
              </a:highlight>
            </a:endParaRPr>
          </a:p>
          <a:p>
            <a:pPr indent="0" lvl="0" marL="0" rtl="0" algn="l">
              <a:spcBef>
                <a:spcPts val="0"/>
              </a:spcBef>
              <a:spcAft>
                <a:spcPts val="0"/>
              </a:spcAft>
              <a:buNone/>
            </a:pPr>
            <a:br>
              <a:rPr lang="en-GB" sz="1200">
                <a:solidFill>
                  <a:srgbClr val="333333"/>
                </a:solidFill>
                <a:highlight>
                  <a:srgbClr val="FFFFFF"/>
                </a:highlight>
              </a:rPr>
            </a:br>
            <a:r>
              <a:rPr lang="en-GB" sz="1200">
                <a:solidFill>
                  <a:srgbClr val="333333"/>
                </a:solidFill>
                <a:highlight>
                  <a:srgbClr val="FFFFFF"/>
                </a:highlight>
              </a:rPr>
              <a:t>In order to do that you need to be self aware. This means been confident in your abilities and accepting of your limitations and willing to develop them. This session will involve self-reflection. This is easy for some who are used to it but can be difficult for others. It is a useful skill to </a:t>
            </a:r>
            <a:r>
              <a:rPr lang="en-GB" sz="1200">
                <a:solidFill>
                  <a:srgbClr val="333333"/>
                </a:solidFill>
                <a:highlight>
                  <a:srgbClr val="FFFFFF"/>
                </a:highlight>
              </a:rPr>
              <a:t>develop on as throughout your career you will be required to reflect on your performance and behaviours. Getting into the habit of doing this now will help you during interviews as interviews are specifically designed for you to reflect on your experiences. </a:t>
            </a:r>
            <a:br>
              <a:rPr lang="en-GB" sz="1200">
                <a:solidFill>
                  <a:srgbClr val="333333"/>
                </a:solidFill>
                <a:highlight>
                  <a:srgbClr val="FFFFFF"/>
                </a:highlight>
              </a:rPr>
            </a:b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eee28f54cf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geee28f54cf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GB"/>
              <a:t>This session will involve a lot of career coaching </a:t>
            </a:r>
            <a:r>
              <a:rPr lang="en-GB"/>
              <a:t>techniques</a:t>
            </a:r>
            <a:r>
              <a:rPr lang="en-GB"/>
              <a:t> to help you to reflect on your career to date and build confidence/awareness on what lies ahead. The 3 questions on the slide are 3 of the more common questions that career changers struggle with. We will tackle each statement throughout this session. </a:t>
            </a:r>
            <a:endParaRPr b="0" i="0" sz="1100" u="none" cap="none" strike="noStrike">
              <a:solidFill>
                <a:srgbClr val="000000"/>
              </a:solidFill>
              <a:latin typeface="Arial"/>
              <a:ea typeface="Arial"/>
              <a:cs typeface="Arial"/>
              <a:sym typeface="Aria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0" name="Shape 50"/>
        <p:cNvGrpSpPr/>
        <p:nvPr/>
      </p:nvGrpSpPr>
      <p:grpSpPr>
        <a:xfrm>
          <a:off x="0" y="0"/>
          <a:ext cx="0" cy="0"/>
          <a:chOff x="0" y="0"/>
          <a:chExt cx="0" cy="0"/>
        </a:xfrm>
      </p:grpSpPr>
      <p:sp>
        <p:nvSpPr>
          <p:cNvPr id="51" name="Google Shape;51;p13"/>
          <p:cNvSpPr txBox="1"/>
          <p:nvPr>
            <p:ph type="title"/>
          </p:nvPr>
        </p:nvSpPr>
        <p:spPr>
          <a:xfrm>
            <a:off x="457200" y="475083"/>
            <a:ext cx="8229600" cy="10179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178FD8"/>
              </a:buClr>
              <a:buSzPts val="4400"/>
              <a:buFont typeface="Arial"/>
              <a:buNone/>
              <a:defRPr b="1" i="0" sz="4400" u="none" cap="none" strike="noStrike">
                <a:solidFill>
                  <a:srgbClr val="178FD8"/>
                </a:solidFill>
                <a:latin typeface="Arial"/>
                <a:ea typeface="Arial"/>
                <a:cs typeface="Arial"/>
                <a:sym typeface="Arial"/>
              </a:defRPr>
            </a:lvl1pPr>
            <a:lvl2pPr indent="0" lvl="1" marL="0" marR="0" rtl="0" algn="l">
              <a:spcBef>
                <a:spcPts val="0"/>
              </a:spcBef>
              <a:spcAft>
                <a:spcPts val="0"/>
              </a:spcAft>
              <a:buSzPts val="1800"/>
              <a:buFont typeface="Arial"/>
              <a:buNone/>
              <a:defRPr sz="1800"/>
            </a:lvl2pPr>
            <a:lvl3pPr indent="0" lvl="2" marL="0" marR="0" rtl="0" algn="l">
              <a:spcBef>
                <a:spcPts val="0"/>
              </a:spcBef>
              <a:spcAft>
                <a:spcPts val="0"/>
              </a:spcAft>
              <a:buSzPts val="1800"/>
              <a:buFont typeface="Arial"/>
              <a:buNone/>
              <a:defRPr sz="1800"/>
            </a:lvl3pPr>
            <a:lvl4pPr indent="0" lvl="3" marL="0" marR="0" rtl="0" algn="l">
              <a:spcBef>
                <a:spcPts val="0"/>
              </a:spcBef>
              <a:spcAft>
                <a:spcPts val="0"/>
              </a:spcAft>
              <a:buSzPts val="1800"/>
              <a:buFont typeface="Arial"/>
              <a:buNone/>
              <a:defRPr sz="1800"/>
            </a:lvl4pPr>
            <a:lvl5pPr indent="0" lvl="4" marL="0" marR="0" rtl="0" algn="l">
              <a:spcBef>
                <a:spcPts val="0"/>
              </a:spcBef>
              <a:spcAft>
                <a:spcPts val="0"/>
              </a:spcAft>
              <a:buSzPts val="1800"/>
              <a:buFont typeface="Arial"/>
              <a:buNone/>
              <a:defRPr sz="1800"/>
            </a:lvl5pPr>
            <a:lvl6pPr indent="0" lvl="5" marL="0" marR="0" rtl="0" algn="l">
              <a:spcBef>
                <a:spcPts val="0"/>
              </a:spcBef>
              <a:spcAft>
                <a:spcPts val="0"/>
              </a:spcAft>
              <a:buSzPts val="1800"/>
              <a:buFont typeface="Arial"/>
              <a:buNone/>
              <a:defRPr sz="1800"/>
            </a:lvl6pPr>
            <a:lvl7pPr indent="0" lvl="6" marL="0" marR="0" rtl="0" algn="l">
              <a:spcBef>
                <a:spcPts val="0"/>
              </a:spcBef>
              <a:spcAft>
                <a:spcPts val="0"/>
              </a:spcAft>
              <a:buSzPts val="1800"/>
              <a:buFont typeface="Arial"/>
              <a:buNone/>
              <a:defRPr sz="1800"/>
            </a:lvl7pPr>
            <a:lvl8pPr indent="0" lvl="7" marL="0" marR="0" rtl="0" algn="l">
              <a:spcBef>
                <a:spcPts val="0"/>
              </a:spcBef>
              <a:spcAft>
                <a:spcPts val="0"/>
              </a:spcAft>
              <a:buSzPts val="1800"/>
              <a:buFont typeface="Arial"/>
              <a:buNone/>
              <a:defRPr sz="1800"/>
            </a:lvl8pPr>
            <a:lvl9pPr indent="0" lvl="8" marL="0" marR="0" rtl="0" algn="l">
              <a:spcBef>
                <a:spcPts val="0"/>
              </a:spcBef>
              <a:spcAft>
                <a:spcPts val="0"/>
              </a:spcAft>
              <a:buSzPts val="1800"/>
              <a:buFont typeface="Arial"/>
              <a:buNone/>
              <a:defRPr sz="1800"/>
            </a:lvl9pPr>
          </a:lstStyle>
          <a:p/>
        </p:txBody>
      </p:sp>
      <p:sp>
        <p:nvSpPr>
          <p:cNvPr id="52" name="Google Shape;52;p13"/>
          <p:cNvSpPr txBox="1"/>
          <p:nvPr>
            <p:ph idx="1" type="body"/>
          </p:nvPr>
        </p:nvSpPr>
        <p:spPr>
          <a:xfrm>
            <a:off x="457200" y="1793675"/>
            <a:ext cx="8229600" cy="2800800"/>
          </a:xfrm>
          <a:prstGeom prst="rect">
            <a:avLst/>
          </a:prstGeom>
          <a:noFill/>
          <a:ln>
            <a:noFill/>
          </a:ln>
        </p:spPr>
        <p:txBody>
          <a:bodyPr anchorCtr="0" anchor="t" bIns="91425" lIns="91425" spcFirstLastPara="1" rIns="91425" wrap="square" tIns="91425">
            <a:noAutofit/>
          </a:bodyPr>
          <a:lstStyle>
            <a:lvl1pPr indent="-431800" lvl="0" marL="457200" marR="0" rtl="0" algn="l">
              <a:lnSpc>
                <a:spcPct val="100000"/>
              </a:lnSpc>
              <a:spcBef>
                <a:spcPts val="640"/>
              </a:spcBef>
              <a:spcAft>
                <a:spcPts val="0"/>
              </a:spcAft>
              <a:buClr>
                <a:srgbClr val="178FD8"/>
              </a:buClr>
              <a:buSzPts val="3200"/>
              <a:buFont typeface="Arial"/>
              <a:buChar char="•"/>
              <a:defRPr b="0" i="0" sz="3200" u="none" cap="none" strike="noStrike">
                <a:solidFill>
                  <a:srgbClr val="178FD8"/>
                </a:solidFill>
                <a:latin typeface="Arial"/>
                <a:ea typeface="Arial"/>
                <a:cs typeface="Arial"/>
                <a:sym typeface="Arial"/>
              </a:defRPr>
            </a:lvl1pPr>
            <a:lvl2pPr indent="-406400" lvl="1" marL="914400" marR="0" rtl="0" algn="l">
              <a:lnSpc>
                <a:spcPct val="100000"/>
              </a:lnSpc>
              <a:spcBef>
                <a:spcPts val="560"/>
              </a:spcBef>
              <a:spcAft>
                <a:spcPts val="0"/>
              </a:spcAft>
              <a:buClr>
                <a:srgbClr val="178FD8"/>
              </a:buClr>
              <a:buSzPts val="2800"/>
              <a:buFont typeface="Arial"/>
              <a:buChar char="–"/>
              <a:defRPr b="0" i="0" sz="2800" u="none" cap="none" strike="noStrike">
                <a:solidFill>
                  <a:srgbClr val="178FD8"/>
                </a:solidFill>
                <a:latin typeface="Arial"/>
                <a:ea typeface="Arial"/>
                <a:cs typeface="Arial"/>
                <a:sym typeface="Arial"/>
              </a:defRPr>
            </a:lvl2pPr>
            <a:lvl3pPr indent="-381000" lvl="2" marL="1371600" marR="0" rtl="0" algn="l">
              <a:lnSpc>
                <a:spcPct val="100000"/>
              </a:lnSpc>
              <a:spcBef>
                <a:spcPts val="480"/>
              </a:spcBef>
              <a:spcAft>
                <a:spcPts val="0"/>
              </a:spcAft>
              <a:buClr>
                <a:srgbClr val="178FD8"/>
              </a:buClr>
              <a:buSzPts val="2400"/>
              <a:buFont typeface="Arial"/>
              <a:buChar char="•"/>
              <a:defRPr b="0" i="0" sz="2400" u="none" cap="none" strike="noStrike">
                <a:solidFill>
                  <a:srgbClr val="178FD8"/>
                </a:solidFill>
                <a:latin typeface="Arial"/>
                <a:ea typeface="Arial"/>
                <a:cs typeface="Arial"/>
                <a:sym typeface="Arial"/>
              </a:defRPr>
            </a:lvl3pPr>
            <a:lvl4pPr indent="-355600" lvl="3" marL="1828800" marR="0" rtl="0" algn="l">
              <a:lnSpc>
                <a:spcPct val="100000"/>
              </a:lnSpc>
              <a:spcBef>
                <a:spcPts val="400"/>
              </a:spcBef>
              <a:spcAft>
                <a:spcPts val="0"/>
              </a:spcAft>
              <a:buClr>
                <a:srgbClr val="178FD8"/>
              </a:buClr>
              <a:buSzPts val="2000"/>
              <a:buFont typeface="Arial"/>
              <a:buChar char="–"/>
              <a:defRPr b="0" i="0" sz="2000" u="none" cap="none" strike="noStrike">
                <a:solidFill>
                  <a:srgbClr val="178FD8"/>
                </a:solidFill>
                <a:latin typeface="Arial"/>
                <a:ea typeface="Arial"/>
                <a:cs typeface="Arial"/>
                <a:sym typeface="Arial"/>
              </a:defRPr>
            </a:lvl4pPr>
            <a:lvl5pPr indent="-355600" lvl="4" marL="2286000" marR="0" rtl="0" algn="l">
              <a:lnSpc>
                <a:spcPct val="100000"/>
              </a:lnSpc>
              <a:spcBef>
                <a:spcPts val="400"/>
              </a:spcBef>
              <a:spcAft>
                <a:spcPts val="0"/>
              </a:spcAft>
              <a:buClr>
                <a:srgbClr val="178FD8"/>
              </a:buClr>
              <a:buSzPts val="2000"/>
              <a:buFont typeface="Arial"/>
              <a:buChar char="»"/>
              <a:defRPr b="0" i="0" sz="2000" u="none" cap="none" strike="noStrike">
                <a:solidFill>
                  <a:srgbClr val="178FD8"/>
                </a:solidFill>
                <a:latin typeface="Arial"/>
                <a:ea typeface="Arial"/>
                <a:cs typeface="Arial"/>
                <a:sym typeface="Arial"/>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457200" y="4767262"/>
            <a:ext cx="2133600" cy="2739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929FC4"/>
              </a:buClr>
              <a:buSzPts val="1200"/>
              <a:buFont typeface="Calibri"/>
              <a:buNone/>
              <a:defRPr b="0" i="0" sz="1200" u="none" cap="none" strike="noStrike">
                <a:solidFill>
                  <a:srgbClr val="929FC4"/>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124200" y="4767262"/>
            <a:ext cx="2895600" cy="2739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929FC4"/>
              </a:buClr>
              <a:buSzPts val="1200"/>
              <a:buFont typeface="Calibri"/>
              <a:buNone/>
              <a:defRPr b="0" i="0" sz="1200" u="none" cap="none" strike="noStrike">
                <a:solidFill>
                  <a:srgbClr val="929FC4"/>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SzPts val="1800"/>
              <a:buFont typeface="Calibri"/>
              <a:buNone/>
              <a:defRPr b="0" i="0" sz="18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553200" y="4767262"/>
            <a:ext cx="2133600" cy="2739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1pPr>
            <a:lvl2pPr indent="0" lvl="1"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2pPr>
            <a:lvl3pPr indent="0" lvl="2"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3pPr>
            <a:lvl4pPr indent="0" lvl="3"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4pPr>
            <a:lvl5pPr indent="0" lvl="4"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5pPr>
            <a:lvl6pPr indent="0" lvl="5"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6pPr>
            <a:lvl7pPr indent="0" lvl="6"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7pPr>
            <a:lvl8pPr indent="0" lvl="7"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8pPr>
            <a:lvl9pPr indent="0" lvl="8" marL="0" marR="0" rtl="0" algn="r">
              <a:lnSpc>
                <a:spcPct val="100000"/>
              </a:lnSpc>
              <a:spcBef>
                <a:spcPts val="0"/>
              </a:spcBef>
              <a:spcAft>
                <a:spcPts val="0"/>
              </a:spcAft>
              <a:buClr>
                <a:srgbClr val="929FC4"/>
              </a:buClr>
              <a:buSzPts val="300"/>
              <a:buFont typeface="Calibri"/>
              <a:buNone/>
              <a:defRPr b="0" i="0" sz="1200" u="none" cap="none" strike="noStrike">
                <a:solidFill>
                  <a:srgbClr val="929FC4"/>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6" name="Google Shape;16;p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5.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hyperlink" Target="http://www.youtube.com/watch?v=618Q_55eid4" TargetMode="External"/><Relationship Id="rId5"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59" name="Shape 59"/>
        <p:cNvGrpSpPr/>
        <p:nvPr/>
      </p:nvGrpSpPr>
      <p:grpSpPr>
        <a:xfrm>
          <a:off x="0" y="0"/>
          <a:ext cx="0" cy="0"/>
          <a:chOff x="0" y="0"/>
          <a:chExt cx="0" cy="0"/>
        </a:xfrm>
      </p:grpSpPr>
      <p:sp>
        <p:nvSpPr>
          <p:cNvPr id="60" name="Google Shape;60;p14"/>
          <p:cNvSpPr/>
          <p:nvPr/>
        </p:nvSpPr>
        <p:spPr>
          <a:xfrm>
            <a:off x="2533350" y="2745525"/>
            <a:ext cx="4077300" cy="1337400"/>
          </a:xfrm>
          <a:prstGeom prst="roundRect">
            <a:avLst>
              <a:gd fmla="val 4194" name="adj"/>
            </a:avLst>
          </a:prstGeom>
          <a:solidFill>
            <a:srgbClr val="1B3445"/>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4"/>
          <p:cNvSpPr/>
          <p:nvPr/>
        </p:nvSpPr>
        <p:spPr>
          <a:xfrm>
            <a:off x="0" y="4425025"/>
            <a:ext cx="9144000" cy="7185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2" name="Google Shape;62;p14"/>
          <p:cNvPicPr preferRelativeResize="0"/>
          <p:nvPr/>
        </p:nvPicPr>
        <p:blipFill rotWithShape="1">
          <a:blip r:embed="rId3">
            <a:alphaModFix/>
          </a:blip>
          <a:srcRect b="0" l="0" r="0" t="0"/>
          <a:stretch/>
        </p:blipFill>
        <p:spPr>
          <a:xfrm>
            <a:off x="4212125" y="611050"/>
            <a:ext cx="719738" cy="718499"/>
          </a:xfrm>
          <a:prstGeom prst="rect">
            <a:avLst/>
          </a:prstGeom>
          <a:noFill/>
          <a:ln>
            <a:noFill/>
          </a:ln>
        </p:spPr>
      </p:pic>
      <p:sp>
        <p:nvSpPr>
          <p:cNvPr id="63" name="Google Shape;63;p14"/>
          <p:cNvSpPr txBox="1"/>
          <p:nvPr/>
        </p:nvSpPr>
        <p:spPr>
          <a:xfrm>
            <a:off x="3378900" y="4683975"/>
            <a:ext cx="2386200" cy="38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FFFFFF"/>
                </a:solidFill>
                <a:latin typeface="Poppins"/>
                <a:ea typeface="Poppins"/>
                <a:cs typeface="Poppins"/>
                <a:sym typeface="Poppins"/>
              </a:rPr>
              <a:t>www.codeclan.com</a:t>
            </a:r>
            <a:endParaRPr b="0" i="0" sz="1000" u="none" cap="none" strike="noStrike">
              <a:solidFill>
                <a:srgbClr val="FFFFFF"/>
              </a:solidFill>
              <a:latin typeface="Poppins"/>
              <a:ea typeface="Poppins"/>
              <a:cs typeface="Poppins"/>
              <a:sym typeface="Poppins"/>
            </a:endParaRPr>
          </a:p>
        </p:txBody>
      </p:sp>
      <p:sp>
        <p:nvSpPr>
          <p:cNvPr id="64" name="Google Shape;64;p14"/>
          <p:cNvSpPr txBox="1"/>
          <p:nvPr/>
        </p:nvSpPr>
        <p:spPr>
          <a:xfrm>
            <a:off x="2258250" y="2906625"/>
            <a:ext cx="4627500" cy="68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lang="en-GB" sz="2200">
                <a:solidFill>
                  <a:schemeClr val="lt1"/>
                </a:solidFill>
                <a:latin typeface="Poppins"/>
                <a:ea typeface="Poppins"/>
                <a:cs typeface="Poppins"/>
                <a:sym typeface="Poppins"/>
              </a:rPr>
              <a:t>Know your Worth</a:t>
            </a:r>
            <a:endParaRPr b="1" sz="22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rPr b="1" lang="en-GB" sz="2200">
                <a:solidFill>
                  <a:schemeClr val="lt1"/>
                </a:solidFill>
                <a:latin typeface="Poppins"/>
                <a:ea typeface="Poppins"/>
                <a:cs typeface="Poppins"/>
                <a:sym typeface="Poppins"/>
              </a:rPr>
              <a:t>Career Focus </a:t>
            </a:r>
            <a:endParaRPr b="1" i="0" sz="2200" u="none" cap="none" strike="noStrike">
              <a:solidFill>
                <a:schemeClr val="lt1"/>
              </a:solidFill>
              <a:latin typeface="Poppins"/>
              <a:ea typeface="Poppins"/>
              <a:cs typeface="Poppins"/>
              <a:sym typeface="Poppins"/>
            </a:endParaRPr>
          </a:p>
        </p:txBody>
      </p:sp>
      <p:sp>
        <p:nvSpPr>
          <p:cNvPr id="65" name="Google Shape;65;p14"/>
          <p:cNvSpPr txBox="1"/>
          <p:nvPr/>
        </p:nvSpPr>
        <p:spPr>
          <a:xfrm>
            <a:off x="2192100" y="3464525"/>
            <a:ext cx="4759800" cy="718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br>
              <a:rPr b="1" lang="en-GB" sz="1200">
                <a:solidFill>
                  <a:srgbClr val="FFFFFF"/>
                </a:solidFill>
              </a:rPr>
            </a:br>
            <a:r>
              <a:rPr b="1" i="0" lang="en-GB" sz="1200" u="none" cap="none" strike="noStrike">
                <a:solidFill>
                  <a:srgbClr val="FFFFFF"/>
                </a:solidFill>
                <a:latin typeface="Poppins"/>
                <a:ea typeface="Poppins"/>
                <a:cs typeface="Poppins"/>
                <a:sym typeface="Poppins"/>
              </a:rPr>
              <a:t>CodeClan Careers Team</a:t>
            </a:r>
            <a:endParaRPr>
              <a:latin typeface="Poppins"/>
              <a:ea typeface="Poppins"/>
              <a:cs typeface="Poppins"/>
              <a:sym typeface="Poppins"/>
            </a:endParaRPr>
          </a:p>
          <a:p>
            <a:pPr indent="0" lvl="0" marL="0" marR="0" rtl="0" algn="ctr">
              <a:lnSpc>
                <a:spcPct val="100000"/>
              </a:lnSpc>
              <a:spcBef>
                <a:spcPts val="0"/>
              </a:spcBef>
              <a:spcAft>
                <a:spcPts val="0"/>
              </a:spcAft>
              <a:buClr>
                <a:schemeClr val="dk1"/>
              </a:buClr>
              <a:buSzPts val="1100"/>
              <a:buFont typeface="Arial"/>
              <a:buNone/>
            </a:pPr>
            <a:r>
              <a:t/>
            </a:r>
            <a:endParaRPr b="1" i="0" sz="1200" u="none" cap="none" strike="noStrike">
              <a:solidFill>
                <a:srgbClr val="FFFFFF"/>
              </a:solidFill>
              <a:latin typeface="Arial"/>
              <a:ea typeface="Arial"/>
              <a:cs typeface="Arial"/>
              <a:sym typeface="Arial"/>
            </a:endParaRPr>
          </a:p>
        </p:txBody>
      </p:sp>
      <p:pic>
        <p:nvPicPr>
          <p:cNvPr id="66" name="Google Shape;66;p14"/>
          <p:cNvPicPr preferRelativeResize="0"/>
          <p:nvPr/>
        </p:nvPicPr>
        <p:blipFill rotWithShape="1">
          <a:blip r:embed="rId4">
            <a:alphaModFix/>
          </a:blip>
          <a:srcRect b="0" l="0" r="0" t="0"/>
          <a:stretch/>
        </p:blipFill>
        <p:spPr>
          <a:xfrm>
            <a:off x="3103013" y="1512929"/>
            <a:ext cx="2937976" cy="846050"/>
          </a:xfrm>
          <a:prstGeom prst="rect">
            <a:avLst/>
          </a:prstGeom>
          <a:noFill/>
          <a:ln>
            <a:noFill/>
          </a:ln>
          <a:effectLst>
            <a:outerShdw blurRad="57150" rotWithShape="0" algn="bl" dir="5400000" dist="19050">
              <a:srgbClr val="000000">
                <a:alpha val="50000"/>
              </a:srgbClr>
            </a:outerShdw>
          </a:effectLst>
        </p:spPr>
      </p:pic>
      <p:pic>
        <p:nvPicPr>
          <p:cNvPr id="67" name="Google Shape;67;p14"/>
          <p:cNvPicPr preferRelativeResize="0"/>
          <p:nvPr/>
        </p:nvPicPr>
        <p:blipFill rotWithShape="1">
          <a:blip r:embed="rId5">
            <a:alphaModFix/>
          </a:blip>
          <a:srcRect b="0" l="0" r="0" t="0"/>
          <a:stretch/>
        </p:blipFill>
        <p:spPr>
          <a:xfrm>
            <a:off x="191800" y="4775526"/>
            <a:ext cx="1089801" cy="200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
                                        </p:tgtEl>
                                        <p:attrNameLst>
                                          <p:attrName>style.visibility</p:attrName>
                                        </p:attrNameLst>
                                      </p:cBhvr>
                                      <p:to>
                                        <p:strVal val="visible"/>
                                      </p:to>
                                    </p:set>
                                    <p:animEffect filter="fade" transition="in">
                                      <p:cBhvr>
                                        <p:cTn dur="1000"/>
                                        <p:tgtEl>
                                          <p:spTgt spid="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136" name="Shape 136"/>
        <p:cNvGrpSpPr/>
        <p:nvPr/>
      </p:nvGrpSpPr>
      <p:grpSpPr>
        <a:xfrm>
          <a:off x="0" y="0"/>
          <a:ext cx="0" cy="0"/>
          <a:chOff x="0" y="0"/>
          <a:chExt cx="0" cy="0"/>
        </a:xfrm>
      </p:grpSpPr>
      <p:sp>
        <p:nvSpPr>
          <p:cNvPr id="137" name="Google Shape;137;p23"/>
          <p:cNvSpPr txBox="1"/>
          <p:nvPr/>
        </p:nvSpPr>
        <p:spPr>
          <a:xfrm>
            <a:off x="1583400" y="1136775"/>
            <a:ext cx="5688600" cy="3704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lang="en-GB" sz="1800">
                <a:solidFill>
                  <a:schemeClr val="lt1"/>
                </a:solidFill>
                <a:latin typeface="Poppins"/>
                <a:ea typeface="Poppins"/>
                <a:cs typeface="Poppins"/>
                <a:sym typeface="Poppins"/>
              </a:rPr>
              <a:t>Today's session aims to tackle these questions </a:t>
            </a:r>
            <a:endParaRPr b="1"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rPr lang="en-GB" sz="1800">
                <a:solidFill>
                  <a:schemeClr val="lt1"/>
                </a:solidFill>
                <a:latin typeface="Poppins"/>
                <a:ea typeface="Poppins"/>
                <a:cs typeface="Poppins"/>
                <a:sym typeface="Poppins"/>
              </a:rPr>
              <a:t>How can I make sense of my career so far?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rPr lang="en-GB" sz="1800">
                <a:solidFill>
                  <a:schemeClr val="lt1"/>
                </a:solidFill>
                <a:latin typeface="Poppins"/>
                <a:ea typeface="Poppins"/>
                <a:cs typeface="Poppins"/>
                <a:sym typeface="Poppins"/>
              </a:rPr>
              <a:t>What do I want from a job?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rPr lang="en-GB" sz="1800">
                <a:solidFill>
                  <a:schemeClr val="lt1"/>
                </a:solidFill>
                <a:latin typeface="Poppins"/>
                <a:ea typeface="Poppins"/>
                <a:cs typeface="Poppins"/>
                <a:sym typeface="Poppins"/>
              </a:rPr>
              <a:t>I want to go for it but what if I am not good enough?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l">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p:txBody>
      </p:sp>
      <p:sp>
        <p:nvSpPr>
          <p:cNvPr id="138" name="Google Shape;138;p23"/>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39" name="Google Shape;139;p23"/>
          <p:cNvSpPr txBox="1"/>
          <p:nvPr/>
        </p:nvSpPr>
        <p:spPr>
          <a:xfrm>
            <a:off x="1563900" y="257825"/>
            <a:ext cx="5727600" cy="76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100">
                <a:solidFill>
                  <a:schemeClr val="lt1"/>
                </a:solidFill>
                <a:latin typeface="Poppins"/>
                <a:ea typeface="Poppins"/>
                <a:cs typeface="Poppins"/>
                <a:sym typeface="Poppins"/>
              </a:rPr>
              <a:t>Know your Worth </a:t>
            </a:r>
            <a:endParaRPr sz="1300">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lt1"/>
              </a:solidFill>
              <a:latin typeface="Arial"/>
              <a:ea typeface="Arial"/>
              <a:cs typeface="Arial"/>
              <a:sym typeface="Arial"/>
            </a:endParaRPr>
          </a:p>
        </p:txBody>
      </p:sp>
      <p:sp>
        <p:nvSpPr>
          <p:cNvPr id="140" name="Google Shape;140;p23"/>
          <p:cNvSpPr txBox="1"/>
          <p:nvPr/>
        </p:nvSpPr>
        <p:spPr>
          <a:xfrm>
            <a:off x="4045175" y="1228300"/>
            <a:ext cx="5386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rgbClr val="FFFFFF"/>
              </a:solidFill>
              <a:latin typeface="Poppins"/>
              <a:ea typeface="Poppins"/>
              <a:cs typeface="Poppins"/>
              <a:sym typeface="Poppi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144" name="Shape 144"/>
        <p:cNvGrpSpPr/>
        <p:nvPr/>
      </p:nvGrpSpPr>
      <p:grpSpPr>
        <a:xfrm>
          <a:off x="0" y="0"/>
          <a:ext cx="0" cy="0"/>
          <a:chOff x="0" y="0"/>
          <a:chExt cx="0" cy="0"/>
        </a:xfrm>
      </p:grpSpPr>
      <p:sp>
        <p:nvSpPr>
          <p:cNvPr id="145" name="Google Shape;145;p24"/>
          <p:cNvSpPr txBox="1"/>
          <p:nvPr/>
        </p:nvSpPr>
        <p:spPr>
          <a:xfrm>
            <a:off x="1294825" y="594125"/>
            <a:ext cx="5688600" cy="4246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rtl="0" algn="l">
              <a:spcBef>
                <a:spcPts val="0"/>
              </a:spcBef>
              <a:spcAft>
                <a:spcPts val="0"/>
              </a:spcAft>
              <a:buClr>
                <a:schemeClr val="dk1"/>
              </a:buClr>
              <a:buSzPts val="1800"/>
              <a:buFont typeface="Arial"/>
              <a:buNone/>
            </a:pPr>
            <a:r>
              <a:t/>
            </a:r>
            <a:endParaRPr b="1">
              <a:solidFill>
                <a:schemeClr val="lt1"/>
              </a:solidFill>
              <a:latin typeface="Poppins"/>
              <a:ea typeface="Poppins"/>
              <a:cs typeface="Poppins"/>
              <a:sym typeface="Poppins"/>
            </a:endParaRPr>
          </a:p>
          <a:p>
            <a:pPr indent="0" lvl="0" marL="0" rtl="0" algn="l">
              <a:spcBef>
                <a:spcPts val="0"/>
              </a:spcBef>
              <a:spcAft>
                <a:spcPts val="0"/>
              </a:spcAft>
              <a:buClr>
                <a:schemeClr val="dk1"/>
              </a:buClr>
              <a:buSzPts val="1800"/>
              <a:buFont typeface="Arial"/>
              <a:buNone/>
            </a:pPr>
            <a:r>
              <a:rPr b="1" lang="en-GB">
                <a:solidFill>
                  <a:schemeClr val="lt1"/>
                </a:solidFill>
                <a:latin typeface="Poppins"/>
                <a:ea typeface="Poppins"/>
                <a:cs typeface="Poppins"/>
                <a:sym typeface="Poppins"/>
              </a:rPr>
              <a:t>Make a note of 3-5 things that inspired you to come to CodeClan. Think about:</a:t>
            </a:r>
            <a:endParaRPr b="1">
              <a:solidFill>
                <a:schemeClr val="dk1"/>
              </a:solidFill>
              <a:latin typeface="Poppins"/>
              <a:ea typeface="Poppins"/>
              <a:cs typeface="Poppins"/>
              <a:sym typeface="Poppins"/>
            </a:endParaRPr>
          </a:p>
          <a:p>
            <a:pPr indent="0" lvl="0" marL="0" rtl="0" algn="l">
              <a:spcBef>
                <a:spcPts val="0"/>
              </a:spcBef>
              <a:spcAft>
                <a:spcPts val="0"/>
              </a:spcAft>
              <a:buClr>
                <a:schemeClr val="dk1"/>
              </a:buClr>
              <a:buSzPts val="1800"/>
              <a:buFont typeface="Arial"/>
              <a:buNone/>
            </a:pPr>
            <a:r>
              <a:t/>
            </a:r>
            <a:endParaRPr>
              <a:solidFill>
                <a:schemeClr val="lt1"/>
              </a:solidFill>
              <a:latin typeface="Poppins"/>
              <a:ea typeface="Poppins"/>
              <a:cs typeface="Poppins"/>
              <a:sym typeface="Poppins"/>
            </a:endParaRPr>
          </a:p>
          <a:p>
            <a:pPr indent="-311150" lvl="0" marL="457200" rtl="0" algn="l">
              <a:spcBef>
                <a:spcPts val="0"/>
              </a:spcBef>
              <a:spcAft>
                <a:spcPts val="0"/>
              </a:spcAft>
              <a:buClr>
                <a:schemeClr val="lt1"/>
              </a:buClr>
              <a:buSzPts val="1300"/>
              <a:buFont typeface="Poppins"/>
              <a:buChar char="●"/>
            </a:pPr>
            <a:r>
              <a:rPr lang="en-GB" sz="1300">
                <a:solidFill>
                  <a:schemeClr val="lt1"/>
                </a:solidFill>
                <a:latin typeface="Poppins"/>
                <a:ea typeface="Poppins"/>
                <a:cs typeface="Poppins"/>
                <a:sym typeface="Poppins"/>
              </a:rPr>
              <a:t>What motivates you to start this new career?</a:t>
            </a:r>
            <a:endParaRPr sz="1300">
              <a:solidFill>
                <a:schemeClr val="lt1"/>
              </a:solidFill>
              <a:latin typeface="Poppins"/>
              <a:ea typeface="Poppins"/>
              <a:cs typeface="Poppins"/>
              <a:sym typeface="Poppins"/>
            </a:endParaRPr>
          </a:p>
          <a:p>
            <a:pPr indent="0" lvl="0" marL="457200" rtl="0" algn="l">
              <a:spcBef>
                <a:spcPts val="0"/>
              </a:spcBef>
              <a:spcAft>
                <a:spcPts val="0"/>
              </a:spcAft>
              <a:buClr>
                <a:schemeClr val="dk1"/>
              </a:buClr>
              <a:buSzPts val="1100"/>
              <a:buFont typeface="Arial"/>
              <a:buNone/>
            </a:pPr>
            <a:r>
              <a:t/>
            </a:r>
            <a:endParaRPr sz="1300">
              <a:solidFill>
                <a:schemeClr val="lt1"/>
              </a:solidFill>
              <a:latin typeface="Poppins"/>
              <a:ea typeface="Poppins"/>
              <a:cs typeface="Poppins"/>
              <a:sym typeface="Poppins"/>
            </a:endParaRPr>
          </a:p>
          <a:p>
            <a:pPr indent="-311150" lvl="0" marL="457200" rtl="0" algn="l">
              <a:spcBef>
                <a:spcPts val="0"/>
              </a:spcBef>
              <a:spcAft>
                <a:spcPts val="0"/>
              </a:spcAft>
              <a:buClr>
                <a:schemeClr val="lt1"/>
              </a:buClr>
              <a:buSzPts val="1300"/>
              <a:buFont typeface="Poppins"/>
              <a:buChar char="●"/>
            </a:pPr>
            <a:r>
              <a:rPr lang="en-GB" sz="1300">
                <a:solidFill>
                  <a:schemeClr val="lt1"/>
                </a:solidFill>
                <a:latin typeface="Poppins"/>
                <a:ea typeface="Poppins"/>
                <a:cs typeface="Poppins"/>
                <a:sym typeface="Poppins"/>
              </a:rPr>
              <a:t>What are your intentions, goals or drivers?</a:t>
            </a:r>
            <a:endParaRPr sz="1300">
              <a:solidFill>
                <a:schemeClr val="lt1"/>
              </a:solidFill>
              <a:latin typeface="Poppins"/>
              <a:ea typeface="Poppins"/>
              <a:cs typeface="Poppins"/>
              <a:sym typeface="Poppins"/>
            </a:endParaRPr>
          </a:p>
          <a:p>
            <a:pPr indent="0" lvl="0" marL="457200" rtl="0" algn="l">
              <a:spcBef>
                <a:spcPts val="0"/>
              </a:spcBef>
              <a:spcAft>
                <a:spcPts val="0"/>
              </a:spcAft>
              <a:buClr>
                <a:schemeClr val="dk1"/>
              </a:buClr>
              <a:buSzPts val="1100"/>
              <a:buFont typeface="Arial"/>
              <a:buNone/>
            </a:pPr>
            <a:r>
              <a:t/>
            </a:r>
            <a:endParaRPr sz="1300">
              <a:solidFill>
                <a:schemeClr val="lt1"/>
              </a:solidFill>
              <a:latin typeface="Poppins"/>
              <a:ea typeface="Poppins"/>
              <a:cs typeface="Poppins"/>
              <a:sym typeface="Poppins"/>
            </a:endParaRPr>
          </a:p>
          <a:p>
            <a:pPr indent="-311150" lvl="0" marL="457200" rtl="0" algn="l">
              <a:spcBef>
                <a:spcPts val="0"/>
              </a:spcBef>
              <a:spcAft>
                <a:spcPts val="0"/>
              </a:spcAft>
              <a:buClr>
                <a:schemeClr val="lt1"/>
              </a:buClr>
              <a:buSzPts val="1300"/>
              <a:buFont typeface="Poppins"/>
              <a:buChar char="●"/>
            </a:pPr>
            <a:r>
              <a:rPr lang="en-GB" sz="1300">
                <a:solidFill>
                  <a:schemeClr val="lt1"/>
                </a:solidFill>
                <a:latin typeface="Poppins"/>
                <a:ea typeface="Poppins"/>
                <a:cs typeface="Poppins"/>
                <a:sym typeface="Poppins"/>
              </a:rPr>
              <a:t>What are your areas of interests?</a:t>
            </a:r>
            <a:endParaRPr sz="1300">
              <a:solidFill>
                <a:schemeClr val="lt1"/>
              </a:solidFill>
              <a:latin typeface="Poppins"/>
              <a:ea typeface="Poppins"/>
              <a:cs typeface="Poppins"/>
              <a:sym typeface="Poppins"/>
            </a:endParaRPr>
          </a:p>
          <a:p>
            <a:pPr indent="0" lvl="0" marL="457200" rtl="0" algn="l">
              <a:spcBef>
                <a:spcPts val="0"/>
              </a:spcBef>
              <a:spcAft>
                <a:spcPts val="0"/>
              </a:spcAft>
              <a:buClr>
                <a:schemeClr val="dk1"/>
              </a:buClr>
              <a:buSzPts val="1100"/>
              <a:buFont typeface="Arial"/>
              <a:buNone/>
            </a:pPr>
            <a:r>
              <a:t/>
            </a:r>
            <a:endParaRPr sz="1300">
              <a:solidFill>
                <a:schemeClr val="lt1"/>
              </a:solidFill>
              <a:latin typeface="Poppins"/>
              <a:ea typeface="Poppins"/>
              <a:cs typeface="Poppins"/>
              <a:sym typeface="Poppins"/>
            </a:endParaRPr>
          </a:p>
          <a:p>
            <a:pPr indent="-311150" lvl="0" marL="457200" rtl="0" algn="l">
              <a:spcBef>
                <a:spcPts val="0"/>
              </a:spcBef>
              <a:spcAft>
                <a:spcPts val="0"/>
              </a:spcAft>
              <a:buClr>
                <a:schemeClr val="lt1"/>
              </a:buClr>
              <a:buSzPts val="1300"/>
              <a:buFont typeface="Poppins"/>
              <a:buChar char="●"/>
            </a:pPr>
            <a:r>
              <a:rPr lang="en-GB" sz="1300">
                <a:solidFill>
                  <a:schemeClr val="lt1"/>
                </a:solidFill>
                <a:latin typeface="Poppins"/>
                <a:ea typeface="Poppins"/>
                <a:cs typeface="Poppins"/>
                <a:sym typeface="Poppins"/>
              </a:rPr>
              <a:t>What do you want to learn more about?</a:t>
            </a:r>
            <a:endParaRPr sz="1300">
              <a:solidFill>
                <a:schemeClr val="lt1"/>
              </a:solidFill>
              <a:latin typeface="Poppins"/>
              <a:ea typeface="Poppins"/>
              <a:cs typeface="Poppins"/>
              <a:sym typeface="Poppins"/>
            </a:endParaRPr>
          </a:p>
          <a:p>
            <a:pPr indent="0" lvl="0" marL="457200" rtl="0" algn="l">
              <a:spcBef>
                <a:spcPts val="0"/>
              </a:spcBef>
              <a:spcAft>
                <a:spcPts val="0"/>
              </a:spcAft>
              <a:buClr>
                <a:schemeClr val="dk1"/>
              </a:buClr>
              <a:buSzPts val="1100"/>
              <a:buFont typeface="Arial"/>
              <a:buNone/>
            </a:pPr>
            <a:r>
              <a:t/>
            </a:r>
            <a:endParaRPr sz="1300">
              <a:solidFill>
                <a:schemeClr val="lt1"/>
              </a:solidFill>
              <a:latin typeface="Poppins"/>
              <a:ea typeface="Poppins"/>
              <a:cs typeface="Poppins"/>
              <a:sym typeface="Poppins"/>
            </a:endParaRPr>
          </a:p>
          <a:p>
            <a:pPr indent="-311150" lvl="0" marL="457200" rtl="0" algn="l">
              <a:spcBef>
                <a:spcPts val="0"/>
              </a:spcBef>
              <a:spcAft>
                <a:spcPts val="0"/>
              </a:spcAft>
              <a:buClr>
                <a:schemeClr val="lt1"/>
              </a:buClr>
              <a:buSzPts val="1300"/>
              <a:buFont typeface="Poppins"/>
              <a:buChar char="●"/>
            </a:pPr>
            <a:r>
              <a:rPr lang="en-GB" sz="1300">
                <a:solidFill>
                  <a:schemeClr val="lt1"/>
                </a:solidFill>
                <a:latin typeface="Poppins"/>
                <a:ea typeface="Poppins"/>
                <a:cs typeface="Poppins"/>
                <a:sym typeface="Poppins"/>
              </a:rPr>
              <a:t>Is there a sector or area of specialism you’d like to work in?</a:t>
            </a:r>
            <a:endParaRPr sz="1300">
              <a:solidFill>
                <a:schemeClr val="lt1"/>
              </a:solidFill>
              <a:latin typeface="Poppins"/>
              <a:ea typeface="Poppins"/>
              <a:cs typeface="Poppins"/>
              <a:sym typeface="Poppins"/>
            </a:endParaRPr>
          </a:p>
          <a:p>
            <a:pPr indent="0" lvl="0" marL="0" rtl="0" algn="l">
              <a:spcBef>
                <a:spcPts val="0"/>
              </a:spcBef>
              <a:spcAft>
                <a:spcPts val="0"/>
              </a:spcAft>
              <a:buNone/>
            </a:pPr>
            <a:r>
              <a:t/>
            </a:r>
            <a:endParaRPr sz="1300">
              <a:solidFill>
                <a:schemeClr val="lt1"/>
              </a:solidFill>
              <a:latin typeface="Poppins"/>
              <a:ea typeface="Poppins"/>
              <a:cs typeface="Poppins"/>
              <a:sym typeface="Poppins"/>
            </a:endParaRPr>
          </a:p>
          <a:p>
            <a:pPr indent="0" lvl="0" marL="0" rtl="0" algn="l">
              <a:spcBef>
                <a:spcPts val="0"/>
              </a:spcBef>
              <a:spcAft>
                <a:spcPts val="0"/>
              </a:spcAft>
              <a:buNone/>
            </a:pPr>
            <a:r>
              <a:t/>
            </a:r>
            <a:endParaRPr sz="1300">
              <a:solidFill>
                <a:schemeClr val="lt1"/>
              </a:solidFill>
              <a:latin typeface="Poppins"/>
              <a:ea typeface="Poppins"/>
              <a:cs typeface="Poppins"/>
              <a:sym typeface="Poppins"/>
            </a:endParaRPr>
          </a:p>
          <a:p>
            <a:pPr indent="0" lvl="0" marL="0" rtl="0" algn="l">
              <a:spcBef>
                <a:spcPts val="0"/>
              </a:spcBef>
              <a:spcAft>
                <a:spcPts val="0"/>
              </a:spcAft>
              <a:buNone/>
            </a:pPr>
            <a:r>
              <a:rPr lang="en-GB" sz="1300">
                <a:solidFill>
                  <a:schemeClr val="lt1"/>
                </a:solidFill>
                <a:latin typeface="Poppins"/>
                <a:ea typeface="Poppins"/>
                <a:cs typeface="Poppins"/>
                <a:sym typeface="Poppins"/>
              </a:rPr>
              <a:t>If you are struggling with positive inspiring comments try answering the questions on the following slide… </a:t>
            </a:r>
            <a:endParaRPr sz="1300">
              <a:solidFill>
                <a:schemeClr val="lt1"/>
              </a:solidFill>
              <a:latin typeface="Poppins"/>
              <a:ea typeface="Poppins"/>
              <a:cs typeface="Poppins"/>
              <a:sym typeface="Poppins"/>
            </a:endParaRPr>
          </a:p>
          <a:p>
            <a:pPr indent="0" lvl="0" marL="0" rtl="0" algn="l">
              <a:spcBef>
                <a:spcPts val="0"/>
              </a:spcBef>
              <a:spcAft>
                <a:spcPts val="0"/>
              </a:spcAft>
              <a:buNone/>
            </a:pPr>
            <a:r>
              <a:t/>
            </a:r>
            <a:endParaRPr sz="1300">
              <a:solidFill>
                <a:schemeClr val="lt1"/>
              </a:solidFill>
              <a:latin typeface="Poppins"/>
              <a:ea typeface="Poppins"/>
              <a:cs typeface="Poppins"/>
              <a:sym typeface="Poppins"/>
            </a:endParaRPr>
          </a:p>
          <a:p>
            <a:pPr indent="0" lvl="0" marL="457200" marR="0" rtl="0" algn="l">
              <a:lnSpc>
                <a:spcPct val="100000"/>
              </a:lnSpc>
              <a:spcBef>
                <a:spcPts val="0"/>
              </a:spcBef>
              <a:spcAft>
                <a:spcPts val="0"/>
              </a:spcAft>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p:txBody>
      </p:sp>
      <p:sp>
        <p:nvSpPr>
          <p:cNvPr id="146" name="Google Shape;146;p24"/>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47" name="Google Shape;147;p24"/>
          <p:cNvSpPr txBox="1"/>
          <p:nvPr/>
        </p:nvSpPr>
        <p:spPr>
          <a:xfrm>
            <a:off x="1294825" y="0"/>
            <a:ext cx="6547800" cy="916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100">
                <a:solidFill>
                  <a:schemeClr val="lt1"/>
                </a:solidFill>
                <a:latin typeface="Poppins"/>
                <a:ea typeface="Poppins"/>
                <a:cs typeface="Poppins"/>
                <a:sym typeface="Poppins"/>
              </a:rPr>
              <a:t>  </a:t>
            </a:r>
            <a:endParaRPr sz="1300">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200"/>
              <a:buFont typeface="Arial"/>
              <a:buNone/>
            </a:pPr>
            <a:r>
              <a:rPr b="1" lang="en-GB" sz="2200">
                <a:solidFill>
                  <a:schemeClr val="lt1"/>
                </a:solidFill>
              </a:rPr>
              <a:t>How can I make sense of my career so far? </a:t>
            </a:r>
            <a:endParaRPr b="1" i="0" sz="2200" u="none" cap="none" strike="noStrike">
              <a:solidFill>
                <a:schemeClr val="lt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4DA2CD"/>
        </a:solidFill>
      </p:bgPr>
    </p:bg>
    <p:spTree>
      <p:nvGrpSpPr>
        <p:cNvPr id="151" name="Shape 151"/>
        <p:cNvGrpSpPr/>
        <p:nvPr/>
      </p:nvGrpSpPr>
      <p:grpSpPr>
        <a:xfrm>
          <a:off x="0" y="0"/>
          <a:ext cx="0" cy="0"/>
          <a:chOff x="0" y="0"/>
          <a:chExt cx="0" cy="0"/>
        </a:xfrm>
      </p:grpSpPr>
      <p:sp>
        <p:nvSpPr>
          <p:cNvPr id="152" name="Google Shape;152;p25"/>
          <p:cNvSpPr txBox="1"/>
          <p:nvPr/>
        </p:nvSpPr>
        <p:spPr>
          <a:xfrm>
            <a:off x="1294825" y="594125"/>
            <a:ext cx="5688600" cy="4246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342900" lvl="0" marL="457200" marR="0" rtl="0" algn="l">
              <a:lnSpc>
                <a:spcPct val="100000"/>
              </a:lnSpc>
              <a:spcBef>
                <a:spcPts val="0"/>
              </a:spcBef>
              <a:spcAft>
                <a:spcPts val="0"/>
              </a:spcAft>
              <a:buClr>
                <a:schemeClr val="lt1"/>
              </a:buClr>
              <a:buSzPts val="1800"/>
              <a:buFont typeface="Poppins"/>
              <a:buAutoNum type="arabicPeriod"/>
            </a:pPr>
            <a:r>
              <a:rPr lang="en-GB" sz="1800">
                <a:solidFill>
                  <a:schemeClr val="lt1"/>
                </a:solidFill>
                <a:latin typeface="Poppins"/>
                <a:ea typeface="Poppins"/>
                <a:cs typeface="Poppins"/>
                <a:sym typeface="Poppins"/>
              </a:rPr>
              <a:t>Who did you </a:t>
            </a:r>
            <a:r>
              <a:rPr lang="en-GB" sz="1800">
                <a:solidFill>
                  <a:schemeClr val="lt1"/>
                </a:solidFill>
                <a:latin typeface="Poppins"/>
                <a:ea typeface="Poppins"/>
                <a:cs typeface="Poppins"/>
                <a:sym typeface="Poppins"/>
              </a:rPr>
              <a:t>admire</a:t>
            </a:r>
            <a:r>
              <a:rPr lang="en-GB" sz="1800">
                <a:solidFill>
                  <a:schemeClr val="lt1"/>
                </a:solidFill>
                <a:latin typeface="Poppins"/>
                <a:ea typeface="Poppins"/>
                <a:cs typeface="Poppins"/>
                <a:sym typeface="Poppins"/>
              </a:rPr>
              <a:t> when you were growing up? </a:t>
            </a:r>
            <a:endParaRPr sz="1800">
              <a:solidFill>
                <a:schemeClr val="lt1"/>
              </a:solidFill>
              <a:latin typeface="Poppins"/>
              <a:ea typeface="Poppins"/>
              <a:cs typeface="Poppins"/>
              <a:sym typeface="Poppins"/>
            </a:endParaRPr>
          </a:p>
          <a:p>
            <a:pPr indent="-342900" lvl="0" marL="457200" marR="0" rtl="0" algn="l">
              <a:lnSpc>
                <a:spcPct val="100000"/>
              </a:lnSpc>
              <a:spcBef>
                <a:spcPts val="0"/>
              </a:spcBef>
              <a:spcAft>
                <a:spcPts val="0"/>
              </a:spcAft>
              <a:buClr>
                <a:schemeClr val="lt1"/>
              </a:buClr>
              <a:buSzPts val="1800"/>
              <a:buFont typeface="Poppins"/>
              <a:buAutoNum type="arabicPeriod"/>
            </a:pPr>
            <a:r>
              <a:rPr lang="en-GB" sz="1800">
                <a:solidFill>
                  <a:schemeClr val="lt1"/>
                </a:solidFill>
                <a:latin typeface="Poppins"/>
                <a:ea typeface="Poppins"/>
                <a:cs typeface="Poppins"/>
                <a:sym typeface="Poppins"/>
              </a:rPr>
              <a:t>Do you subscribe to or regularly read any magazines? </a:t>
            </a:r>
            <a:endParaRPr sz="1800">
              <a:solidFill>
                <a:schemeClr val="lt1"/>
              </a:solidFill>
              <a:latin typeface="Poppins"/>
              <a:ea typeface="Poppins"/>
              <a:cs typeface="Poppins"/>
              <a:sym typeface="Poppins"/>
            </a:endParaRPr>
          </a:p>
          <a:p>
            <a:pPr indent="-342900" lvl="0" marL="457200" marR="0" rtl="0" algn="l">
              <a:lnSpc>
                <a:spcPct val="100000"/>
              </a:lnSpc>
              <a:spcBef>
                <a:spcPts val="0"/>
              </a:spcBef>
              <a:spcAft>
                <a:spcPts val="0"/>
              </a:spcAft>
              <a:buClr>
                <a:schemeClr val="lt1"/>
              </a:buClr>
              <a:buSzPts val="1800"/>
              <a:buFont typeface="Poppins"/>
              <a:buAutoNum type="arabicPeriod"/>
            </a:pPr>
            <a:r>
              <a:rPr lang="en-GB" sz="1800">
                <a:solidFill>
                  <a:schemeClr val="lt1"/>
                </a:solidFill>
                <a:latin typeface="Poppins"/>
                <a:ea typeface="Poppins"/>
                <a:cs typeface="Poppins"/>
                <a:sym typeface="Poppins"/>
              </a:rPr>
              <a:t>Currently, what is your favourite story from a book or a movie? </a:t>
            </a:r>
            <a:endParaRPr sz="1800">
              <a:solidFill>
                <a:schemeClr val="lt1"/>
              </a:solidFill>
              <a:latin typeface="Poppins"/>
              <a:ea typeface="Poppins"/>
              <a:cs typeface="Poppins"/>
              <a:sym typeface="Poppins"/>
            </a:endParaRPr>
          </a:p>
          <a:p>
            <a:pPr indent="-342900" lvl="0" marL="457200" marR="0" rtl="0" algn="l">
              <a:lnSpc>
                <a:spcPct val="100000"/>
              </a:lnSpc>
              <a:spcBef>
                <a:spcPts val="0"/>
              </a:spcBef>
              <a:spcAft>
                <a:spcPts val="0"/>
              </a:spcAft>
              <a:buClr>
                <a:schemeClr val="lt1"/>
              </a:buClr>
              <a:buSzPts val="1800"/>
              <a:buFont typeface="Poppins"/>
              <a:buAutoNum type="arabicPeriod"/>
            </a:pPr>
            <a:r>
              <a:rPr lang="en-GB" sz="1800">
                <a:solidFill>
                  <a:schemeClr val="lt1"/>
                </a:solidFill>
                <a:latin typeface="Poppins"/>
                <a:ea typeface="Poppins"/>
                <a:cs typeface="Poppins"/>
                <a:sym typeface="Poppins"/>
              </a:rPr>
              <a:t>What is your favourite saying? </a:t>
            </a:r>
            <a:endParaRPr sz="1800">
              <a:solidFill>
                <a:schemeClr val="lt1"/>
              </a:solidFill>
              <a:latin typeface="Poppins"/>
              <a:ea typeface="Poppins"/>
              <a:cs typeface="Poppins"/>
              <a:sym typeface="Poppins"/>
            </a:endParaRPr>
          </a:p>
          <a:p>
            <a:pPr indent="-342900" lvl="0" marL="457200" marR="0" rtl="0" algn="l">
              <a:lnSpc>
                <a:spcPct val="100000"/>
              </a:lnSpc>
              <a:spcBef>
                <a:spcPts val="0"/>
              </a:spcBef>
              <a:spcAft>
                <a:spcPts val="0"/>
              </a:spcAft>
              <a:buClr>
                <a:schemeClr val="lt1"/>
              </a:buClr>
              <a:buSzPts val="1800"/>
              <a:buFont typeface="Poppins"/>
              <a:buAutoNum type="arabicPeriod"/>
            </a:pPr>
            <a:r>
              <a:rPr lang="en-GB" sz="1800">
                <a:solidFill>
                  <a:schemeClr val="lt1"/>
                </a:solidFill>
                <a:latin typeface="Poppins"/>
                <a:ea typeface="Poppins"/>
                <a:cs typeface="Poppins"/>
                <a:sym typeface="Poppins"/>
              </a:rPr>
              <a:t>What are your </a:t>
            </a:r>
            <a:r>
              <a:rPr lang="en-GB" sz="1800">
                <a:solidFill>
                  <a:schemeClr val="lt1"/>
                </a:solidFill>
                <a:latin typeface="Poppins"/>
                <a:ea typeface="Poppins"/>
                <a:cs typeface="Poppins"/>
                <a:sym typeface="Poppins"/>
              </a:rPr>
              <a:t>earliest</a:t>
            </a:r>
            <a:r>
              <a:rPr lang="en-GB" sz="1800">
                <a:solidFill>
                  <a:schemeClr val="lt1"/>
                </a:solidFill>
                <a:latin typeface="Poppins"/>
                <a:ea typeface="Poppins"/>
                <a:cs typeface="Poppins"/>
                <a:sym typeface="Poppins"/>
              </a:rPr>
              <a:t> recollections? </a:t>
            </a:r>
            <a:endParaRPr sz="1800">
              <a:solidFill>
                <a:schemeClr val="lt1"/>
              </a:solidFill>
              <a:latin typeface="Poppins"/>
              <a:ea typeface="Poppins"/>
              <a:cs typeface="Poppins"/>
              <a:sym typeface="Poppins"/>
            </a:endParaRPr>
          </a:p>
          <a:p>
            <a:pPr indent="0" lvl="0" marL="0" marR="0" rtl="0" algn="l">
              <a:lnSpc>
                <a:spcPct val="100000"/>
              </a:lnSpc>
              <a:spcBef>
                <a:spcPts val="0"/>
              </a:spcBef>
              <a:spcAft>
                <a:spcPts val="0"/>
              </a:spcAft>
              <a:buNone/>
            </a:pPr>
            <a:r>
              <a:t/>
            </a:r>
            <a:endParaRPr sz="1800">
              <a:solidFill>
                <a:schemeClr val="lt1"/>
              </a:solidFill>
              <a:latin typeface="Poppins"/>
              <a:ea typeface="Poppins"/>
              <a:cs typeface="Poppins"/>
              <a:sym typeface="Poppins"/>
            </a:endParaRPr>
          </a:p>
          <a:p>
            <a:pPr indent="0" lvl="0" marL="0" marR="0" rtl="0" algn="l">
              <a:lnSpc>
                <a:spcPct val="100000"/>
              </a:lnSpc>
              <a:spcBef>
                <a:spcPts val="0"/>
              </a:spcBef>
              <a:spcAft>
                <a:spcPts val="0"/>
              </a:spcAft>
              <a:buNone/>
            </a:pPr>
            <a:r>
              <a:t/>
            </a:r>
            <a:endParaRPr sz="1800">
              <a:solidFill>
                <a:schemeClr val="lt1"/>
              </a:solidFill>
              <a:latin typeface="Poppins"/>
              <a:ea typeface="Poppins"/>
              <a:cs typeface="Poppins"/>
              <a:sym typeface="Poppins"/>
            </a:endParaRPr>
          </a:p>
          <a:p>
            <a:pPr indent="0" lvl="0" marL="0" marR="0" rtl="0" algn="l">
              <a:lnSpc>
                <a:spcPct val="100000"/>
              </a:lnSpc>
              <a:spcBef>
                <a:spcPts val="0"/>
              </a:spcBef>
              <a:spcAft>
                <a:spcPts val="0"/>
              </a:spcAft>
              <a:buNone/>
            </a:pPr>
            <a:r>
              <a:rPr lang="en-GB" sz="1800">
                <a:solidFill>
                  <a:schemeClr val="lt1"/>
                </a:solidFill>
                <a:latin typeface="Poppins"/>
                <a:ea typeface="Poppins"/>
                <a:cs typeface="Poppins"/>
                <a:sym typeface="Poppins"/>
              </a:rPr>
              <a:t>Employers value your motivators to change career, in other words, </a:t>
            </a:r>
            <a:r>
              <a:rPr b="1" lang="en-GB" sz="1800">
                <a:solidFill>
                  <a:schemeClr val="lt1"/>
                </a:solidFill>
                <a:latin typeface="Poppins"/>
                <a:ea typeface="Poppins"/>
                <a:cs typeface="Poppins"/>
                <a:sym typeface="Poppins"/>
              </a:rPr>
              <a:t>your why</a:t>
            </a:r>
            <a:r>
              <a:rPr lang="en-GB" sz="1800">
                <a:solidFill>
                  <a:schemeClr val="lt1"/>
                </a:solidFill>
                <a:latin typeface="Poppins"/>
                <a:ea typeface="Poppins"/>
                <a:cs typeface="Poppins"/>
                <a:sym typeface="Poppins"/>
              </a:rPr>
              <a:t>...</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p:txBody>
      </p:sp>
      <p:sp>
        <p:nvSpPr>
          <p:cNvPr id="153" name="Google Shape;153;p25"/>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54" name="Google Shape;154;p25"/>
          <p:cNvSpPr txBox="1"/>
          <p:nvPr/>
        </p:nvSpPr>
        <p:spPr>
          <a:xfrm>
            <a:off x="1294825" y="0"/>
            <a:ext cx="6547800" cy="916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100">
                <a:solidFill>
                  <a:schemeClr val="lt1"/>
                </a:solidFill>
                <a:latin typeface="Poppins"/>
                <a:ea typeface="Poppins"/>
                <a:cs typeface="Poppins"/>
                <a:sym typeface="Poppins"/>
              </a:rPr>
              <a:t>  </a:t>
            </a:r>
            <a:endParaRPr sz="1300">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200"/>
              <a:buFont typeface="Arial"/>
              <a:buNone/>
            </a:pPr>
            <a:r>
              <a:rPr b="1" lang="en-GB" sz="2200">
                <a:solidFill>
                  <a:schemeClr val="lt1"/>
                </a:solidFill>
              </a:rPr>
              <a:t>How can I make sense of my career so far? </a:t>
            </a:r>
            <a:endParaRPr b="1" i="0" sz="2200" u="none" cap="none" strike="noStrike">
              <a:solidFill>
                <a:schemeClr val="lt1"/>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158" name="Shape 158"/>
        <p:cNvGrpSpPr/>
        <p:nvPr/>
      </p:nvGrpSpPr>
      <p:grpSpPr>
        <a:xfrm>
          <a:off x="0" y="0"/>
          <a:ext cx="0" cy="0"/>
          <a:chOff x="0" y="0"/>
          <a:chExt cx="0" cy="0"/>
        </a:xfrm>
      </p:grpSpPr>
      <p:sp>
        <p:nvSpPr>
          <p:cNvPr id="159" name="Google Shape;159;p26"/>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1B3445"/>
              </a:solidFill>
            </a:endParaRPr>
          </a:p>
        </p:txBody>
      </p:sp>
      <p:sp>
        <p:nvSpPr>
          <p:cNvPr id="160" name="Google Shape;160;p26"/>
          <p:cNvSpPr txBox="1"/>
          <p:nvPr/>
        </p:nvSpPr>
        <p:spPr>
          <a:xfrm>
            <a:off x="1549700" y="257825"/>
            <a:ext cx="5727600" cy="6714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GB" sz="2200">
                <a:solidFill>
                  <a:schemeClr val="lt1"/>
                </a:solidFill>
                <a:latin typeface="Karla"/>
                <a:ea typeface="Karla"/>
                <a:cs typeface="Karla"/>
                <a:sym typeface="Karla"/>
              </a:rPr>
              <a:t>How can I make sense of my career so far-  </a:t>
            </a:r>
            <a:r>
              <a:rPr b="1" lang="en-GB" sz="2200">
                <a:solidFill>
                  <a:schemeClr val="lt1"/>
                </a:solidFill>
                <a:latin typeface="Karla"/>
                <a:ea typeface="Karla"/>
                <a:cs typeface="Karla"/>
                <a:sym typeface="Karla"/>
              </a:rPr>
              <a:t>Your Why?</a:t>
            </a:r>
            <a:endParaRPr b="1" sz="2200">
              <a:solidFill>
                <a:schemeClr val="lt1"/>
              </a:solidFill>
              <a:latin typeface="Karla"/>
              <a:ea typeface="Karla"/>
              <a:cs typeface="Karla"/>
              <a:sym typeface="Karla"/>
            </a:endParaRPr>
          </a:p>
        </p:txBody>
      </p:sp>
      <p:pic>
        <p:nvPicPr>
          <p:cNvPr id="161" name="Google Shape;161;p26"/>
          <p:cNvPicPr preferRelativeResize="0"/>
          <p:nvPr/>
        </p:nvPicPr>
        <p:blipFill>
          <a:blip r:embed="rId3">
            <a:alphaModFix/>
          </a:blip>
          <a:stretch>
            <a:fillRect/>
          </a:stretch>
        </p:blipFill>
        <p:spPr>
          <a:xfrm>
            <a:off x="5212200" y="2007663"/>
            <a:ext cx="3114610" cy="1768925"/>
          </a:xfrm>
          <a:prstGeom prst="rect">
            <a:avLst/>
          </a:prstGeom>
          <a:noFill/>
          <a:ln>
            <a:noFill/>
          </a:ln>
          <a:effectLst>
            <a:outerShdw blurRad="57150" rotWithShape="0" algn="bl" dir="5400000" dist="19050">
              <a:srgbClr val="000000">
                <a:alpha val="50000"/>
              </a:srgbClr>
            </a:outerShdw>
          </a:effectLst>
        </p:spPr>
      </p:pic>
      <p:pic>
        <p:nvPicPr>
          <p:cNvPr id="162" name="Google Shape;162;p26" title="Simon Sinek   Start With Why   TED Talk Short Edited">
            <a:hlinkClick r:id="rId4"/>
          </p:cNvPr>
          <p:cNvPicPr preferRelativeResize="0"/>
          <p:nvPr/>
        </p:nvPicPr>
        <p:blipFill>
          <a:blip r:embed="rId5">
            <a:alphaModFix/>
          </a:blip>
          <a:stretch>
            <a:fillRect/>
          </a:stretch>
        </p:blipFill>
        <p:spPr>
          <a:xfrm>
            <a:off x="152400" y="1177614"/>
            <a:ext cx="4572000" cy="3429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166" name="Shape 166"/>
        <p:cNvGrpSpPr/>
        <p:nvPr/>
      </p:nvGrpSpPr>
      <p:grpSpPr>
        <a:xfrm>
          <a:off x="0" y="0"/>
          <a:ext cx="0" cy="0"/>
          <a:chOff x="0" y="0"/>
          <a:chExt cx="0" cy="0"/>
        </a:xfrm>
      </p:grpSpPr>
      <p:sp>
        <p:nvSpPr>
          <p:cNvPr id="167" name="Google Shape;167;p27"/>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68" name="Google Shape;168;p27"/>
          <p:cNvSpPr txBox="1"/>
          <p:nvPr/>
        </p:nvSpPr>
        <p:spPr>
          <a:xfrm>
            <a:off x="1201650" y="209050"/>
            <a:ext cx="6740700" cy="6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400"/>
              </a:spcBef>
              <a:spcAft>
                <a:spcPts val="0"/>
              </a:spcAft>
              <a:buClr>
                <a:schemeClr val="dk1"/>
              </a:buClr>
              <a:buSzPts val="1100"/>
              <a:buFont typeface="Arial"/>
              <a:buNone/>
            </a:pPr>
            <a:r>
              <a:rPr b="1" lang="en-GB" sz="2200">
                <a:solidFill>
                  <a:srgbClr val="FFFFFF"/>
                </a:solidFill>
                <a:latin typeface="Poppins"/>
                <a:ea typeface="Poppins"/>
                <a:cs typeface="Poppins"/>
                <a:sym typeface="Poppins"/>
              </a:rPr>
              <a:t>Your Unique Selling Point</a:t>
            </a:r>
            <a:endParaRPr b="1" sz="2200">
              <a:solidFill>
                <a:srgbClr val="FFFFFF"/>
              </a:solidFill>
              <a:latin typeface="Poppins"/>
              <a:ea typeface="Poppins"/>
              <a:cs typeface="Poppins"/>
              <a:sym typeface="Poppins"/>
            </a:endParaRPr>
          </a:p>
          <a:p>
            <a:pPr indent="0" lvl="0" marL="0" marR="0" rtl="0" algn="ctr">
              <a:lnSpc>
                <a:spcPct val="100000"/>
              </a:lnSpc>
              <a:spcBef>
                <a:spcPts val="400"/>
              </a:spcBef>
              <a:spcAft>
                <a:spcPts val="0"/>
              </a:spcAft>
              <a:buClr>
                <a:srgbClr val="000000"/>
              </a:buClr>
              <a:buSzPts val="2200"/>
              <a:buFont typeface="Arial"/>
              <a:buNone/>
            </a:pPr>
            <a:r>
              <a:t/>
            </a:r>
            <a:endParaRPr b="1" sz="2200">
              <a:solidFill>
                <a:schemeClr val="lt1"/>
              </a:solidFill>
            </a:endParaRPr>
          </a:p>
        </p:txBody>
      </p:sp>
      <p:sp>
        <p:nvSpPr>
          <p:cNvPr id="169" name="Google Shape;169;p27"/>
          <p:cNvSpPr txBox="1"/>
          <p:nvPr/>
        </p:nvSpPr>
        <p:spPr>
          <a:xfrm>
            <a:off x="803991" y="743799"/>
            <a:ext cx="7536000" cy="13233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a:p>
        </p:txBody>
      </p:sp>
      <p:sp>
        <p:nvSpPr>
          <p:cNvPr id="170" name="Google Shape;170;p27"/>
          <p:cNvSpPr txBox="1"/>
          <p:nvPr/>
        </p:nvSpPr>
        <p:spPr>
          <a:xfrm>
            <a:off x="979575" y="1208800"/>
            <a:ext cx="72369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71" name="Google Shape;171;p27"/>
          <p:cNvSpPr txBox="1"/>
          <p:nvPr/>
        </p:nvSpPr>
        <p:spPr>
          <a:xfrm>
            <a:off x="522450" y="1025225"/>
            <a:ext cx="7419900" cy="586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7"/>
          <p:cNvSpPr txBox="1"/>
          <p:nvPr/>
        </p:nvSpPr>
        <p:spPr>
          <a:xfrm>
            <a:off x="1201650" y="1405975"/>
            <a:ext cx="7878900" cy="295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rgbClr val="FFFFFF"/>
                </a:solidFill>
                <a:latin typeface="Poppins"/>
                <a:ea typeface="Poppins"/>
                <a:cs typeface="Poppins"/>
                <a:sym typeface="Poppins"/>
              </a:rPr>
              <a:t>Why do you </a:t>
            </a:r>
            <a:r>
              <a:rPr lang="en-GB" sz="2000">
                <a:solidFill>
                  <a:srgbClr val="FFFFFF"/>
                </a:solidFill>
                <a:latin typeface="Poppins"/>
                <a:ea typeface="Poppins"/>
                <a:cs typeface="Poppins"/>
                <a:sym typeface="Poppins"/>
              </a:rPr>
              <a:t>believe</a:t>
            </a:r>
            <a:r>
              <a:rPr lang="en-GB" sz="2000">
                <a:solidFill>
                  <a:srgbClr val="FFFFFF"/>
                </a:solidFill>
                <a:latin typeface="Poppins"/>
                <a:ea typeface="Poppins"/>
                <a:cs typeface="Poppins"/>
                <a:sym typeface="Poppins"/>
              </a:rPr>
              <a:t> you should get this job? </a:t>
            </a:r>
            <a:endParaRPr sz="2000">
              <a:solidFill>
                <a:srgbClr val="FFFFFF"/>
              </a:solidFill>
              <a:latin typeface="Poppins"/>
              <a:ea typeface="Poppins"/>
              <a:cs typeface="Poppins"/>
              <a:sym typeface="Poppins"/>
            </a:endParaRPr>
          </a:p>
          <a:p>
            <a:pPr indent="0" lvl="0" marL="0" rtl="0" algn="l">
              <a:spcBef>
                <a:spcPts val="0"/>
              </a:spcBef>
              <a:spcAft>
                <a:spcPts val="0"/>
              </a:spcAft>
              <a:buNone/>
            </a:pPr>
            <a:r>
              <a:t/>
            </a:r>
            <a:endParaRPr sz="2000">
              <a:solidFill>
                <a:srgbClr val="FFFFFF"/>
              </a:solidFill>
              <a:latin typeface="Poppins"/>
              <a:ea typeface="Poppins"/>
              <a:cs typeface="Poppins"/>
              <a:sym typeface="Poppins"/>
            </a:endParaRPr>
          </a:p>
          <a:p>
            <a:pPr indent="0" lvl="0" marL="0" rtl="0" algn="l">
              <a:spcBef>
                <a:spcPts val="0"/>
              </a:spcBef>
              <a:spcAft>
                <a:spcPts val="0"/>
              </a:spcAft>
              <a:buNone/>
            </a:pPr>
            <a:r>
              <a:t/>
            </a:r>
            <a:endParaRPr sz="2000">
              <a:solidFill>
                <a:srgbClr val="FFFFFF"/>
              </a:solidFill>
              <a:latin typeface="Poppins"/>
              <a:ea typeface="Poppins"/>
              <a:cs typeface="Poppins"/>
              <a:sym typeface="Poppins"/>
            </a:endParaRPr>
          </a:p>
          <a:p>
            <a:pPr indent="0" lvl="0" marL="0" rtl="0" algn="l">
              <a:spcBef>
                <a:spcPts val="0"/>
              </a:spcBef>
              <a:spcAft>
                <a:spcPts val="0"/>
              </a:spcAft>
              <a:buNone/>
            </a:pPr>
            <a:r>
              <a:rPr lang="en-GB" sz="2000">
                <a:solidFill>
                  <a:srgbClr val="FFFFFF"/>
                </a:solidFill>
                <a:latin typeface="Poppins"/>
                <a:ea typeface="Poppins"/>
                <a:cs typeface="Poppins"/>
                <a:sym typeface="Poppins"/>
              </a:rPr>
              <a:t>Make a list of 10-15 skills that you are confident that you have and can evidence.</a:t>
            </a:r>
            <a:endParaRPr sz="2000">
              <a:solidFill>
                <a:srgbClr val="FFFFFF"/>
              </a:solidFill>
              <a:latin typeface="Poppins"/>
              <a:ea typeface="Poppins"/>
              <a:cs typeface="Poppins"/>
              <a:sym typeface="Poppins"/>
            </a:endParaRPr>
          </a:p>
          <a:p>
            <a:pPr indent="0" lvl="0" marL="0" rtl="0" algn="l">
              <a:spcBef>
                <a:spcPts val="0"/>
              </a:spcBef>
              <a:spcAft>
                <a:spcPts val="0"/>
              </a:spcAft>
              <a:buNone/>
            </a:pPr>
            <a:r>
              <a:rPr lang="en-GB" sz="2000">
                <a:solidFill>
                  <a:srgbClr val="FFFFFF"/>
                </a:solidFill>
                <a:latin typeface="Poppins"/>
                <a:ea typeface="Poppins"/>
                <a:cs typeface="Poppins"/>
                <a:sym typeface="Poppins"/>
              </a:rPr>
              <a:t> </a:t>
            </a:r>
            <a:endParaRPr sz="2000">
              <a:solidFill>
                <a:srgbClr val="FFFFFF"/>
              </a:solidFill>
              <a:latin typeface="Poppins"/>
              <a:ea typeface="Poppins"/>
              <a:cs typeface="Poppins"/>
              <a:sym typeface="Poppins"/>
            </a:endParaRPr>
          </a:p>
          <a:p>
            <a:pPr indent="0" lvl="0" marL="0" rtl="0" algn="l">
              <a:spcBef>
                <a:spcPts val="0"/>
              </a:spcBef>
              <a:spcAft>
                <a:spcPts val="0"/>
              </a:spcAft>
              <a:buNone/>
            </a:pPr>
            <a:r>
              <a:t/>
            </a:r>
            <a:endParaRPr sz="2000">
              <a:solidFill>
                <a:srgbClr val="FFFFFF"/>
              </a:solidFill>
              <a:latin typeface="Poppins"/>
              <a:ea typeface="Poppins"/>
              <a:cs typeface="Poppins"/>
              <a:sym typeface="Poppins"/>
            </a:endParaRPr>
          </a:p>
          <a:p>
            <a:pPr indent="0" lvl="0" marL="0" rtl="0" algn="l">
              <a:spcBef>
                <a:spcPts val="0"/>
              </a:spcBef>
              <a:spcAft>
                <a:spcPts val="0"/>
              </a:spcAft>
              <a:buNone/>
            </a:pPr>
            <a:r>
              <a:t/>
            </a:r>
            <a:endParaRPr sz="2000">
              <a:solidFill>
                <a:srgbClr val="FFFFFF"/>
              </a:solidFill>
              <a:latin typeface="Poppins"/>
              <a:ea typeface="Poppins"/>
              <a:cs typeface="Poppins"/>
              <a:sym typeface="Poppins"/>
            </a:endParaRPr>
          </a:p>
          <a:p>
            <a:pPr indent="0" lvl="0" marL="0" rtl="0" algn="l">
              <a:spcBef>
                <a:spcPts val="0"/>
              </a:spcBef>
              <a:spcAft>
                <a:spcPts val="0"/>
              </a:spcAft>
              <a:buNone/>
            </a:pPr>
            <a:r>
              <a:t/>
            </a:r>
            <a:endParaRPr sz="2000">
              <a:solidFill>
                <a:srgbClr val="FFFFFF"/>
              </a:solidFill>
              <a:latin typeface="Poppins"/>
              <a:ea typeface="Poppins"/>
              <a:cs typeface="Poppins"/>
              <a:sym typeface="Poppi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176" name="Shape 176"/>
        <p:cNvGrpSpPr/>
        <p:nvPr/>
      </p:nvGrpSpPr>
      <p:grpSpPr>
        <a:xfrm>
          <a:off x="0" y="0"/>
          <a:ext cx="0" cy="0"/>
          <a:chOff x="0" y="0"/>
          <a:chExt cx="0" cy="0"/>
        </a:xfrm>
      </p:grpSpPr>
      <p:sp>
        <p:nvSpPr>
          <p:cNvPr id="177" name="Google Shape;177;p28"/>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78" name="Google Shape;178;p28"/>
          <p:cNvSpPr txBox="1"/>
          <p:nvPr/>
        </p:nvSpPr>
        <p:spPr>
          <a:xfrm>
            <a:off x="1201650" y="209050"/>
            <a:ext cx="6740700" cy="6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400"/>
              </a:spcBef>
              <a:spcAft>
                <a:spcPts val="0"/>
              </a:spcAft>
              <a:buClr>
                <a:schemeClr val="dk1"/>
              </a:buClr>
              <a:buSzPts val="1100"/>
              <a:buFont typeface="Arial"/>
              <a:buNone/>
            </a:pPr>
            <a:r>
              <a:rPr b="1" lang="en-GB" sz="2200">
                <a:solidFill>
                  <a:srgbClr val="FFFFFF"/>
                </a:solidFill>
                <a:latin typeface="Poppins"/>
                <a:ea typeface="Poppins"/>
                <a:cs typeface="Poppins"/>
                <a:sym typeface="Poppins"/>
              </a:rPr>
              <a:t>Hard Skills vs Soft Skills</a:t>
            </a:r>
            <a:endParaRPr b="1" sz="2200">
              <a:solidFill>
                <a:srgbClr val="FFFFFF"/>
              </a:solidFill>
              <a:latin typeface="Poppins"/>
              <a:ea typeface="Poppins"/>
              <a:cs typeface="Poppins"/>
              <a:sym typeface="Poppins"/>
            </a:endParaRPr>
          </a:p>
          <a:p>
            <a:pPr indent="0" lvl="0" marL="0" marR="0" rtl="0" algn="ctr">
              <a:lnSpc>
                <a:spcPct val="100000"/>
              </a:lnSpc>
              <a:spcBef>
                <a:spcPts val="400"/>
              </a:spcBef>
              <a:spcAft>
                <a:spcPts val="0"/>
              </a:spcAft>
              <a:buClr>
                <a:srgbClr val="000000"/>
              </a:buClr>
              <a:buSzPts val="2200"/>
              <a:buFont typeface="Arial"/>
              <a:buNone/>
            </a:pPr>
            <a:r>
              <a:t/>
            </a:r>
            <a:endParaRPr b="1" sz="2200">
              <a:solidFill>
                <a:schemeClr val="lt1"/>
              </a:solidFill>
            </a:endParaRPr>
          </a:p>
        </p:txBody>
      </p:sp>
      <p:sp>
        <p:nvSpPr>
          <p:cNvPr id="179" name="Google Shape;179;p28"/>
          <p:cNvSpPr txBox="1"/>
          <p:nvPr/>
        </p:nvSpPr>
        <p:spPr>
          <a:xfrm>
            <a:off x="803991" y="743799"/>
            <a:ext cx="7536000" cy="13233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a:p>
        </p:txBody>
      </p:sp>
      <p:sp>
        <p:nvSpPr>
          <p:cNvPr id="180" name="Google Shape;180;p28"/>
          <p:cNvSpPr txBox="1"/>
          <p:nvPr/>
        </p:nvSpPr>
        <p:spPr>
          <a:xfrm>
            <a:off x="979575" y="1208800"/>
            <a:ext cx="72369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81" name="Google Shape;181;p28"/>
          <p:cNvSpPr txBox="1"/>
          <p:nvPr/>
        </p:nvSpPr>
        <p:spPr>
          <a:xfrm>
            <a:off x="522450" y="1025225"/>
            <a:ext cx="7419900" cy="586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182" name="Google Shape;182;p28"/>
          <p:cNvPicPr preferRelativeResize="0"/>
          <p:nvPr/>
        </p:nvPicPr>
        <p:blipFill>
          <a:blip r:embed="rId3">
            <a:alphaModFix/>
          </a:blip>
          <a:stretch>
            <a:fillRect/>
          </a:stretch>
        </p:blipFill>
        <p:spPr>
          <a:xfrm>
            <a:off x="215678" y="1611425"/>
            <a:ext cx="4524150" cy="2504575"/>
          </a:xfrm>
          <a:prstGeom prst="rect">
            <a:avLst/>
          </a:prstGeom>
          <a:noFill/>
          <a:ln>
            <a:noFill/>
          </a:ln>
        </p:spPr>
      </p:pic>
      <p:sp>
        <p:nvSpPr>
          <p:cNvPr id="183" name="Google Shape;183;p28"/>
          <p:cNvSpPr txBox="1"/>
          <p:nvPr/>
        </p:nvSpPr>
        <p:spPr>
          <a:xfrm>
            <a:off x="5099050" y="1405975"/>
            <a:ext cx="3981600" cy="2893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600">
                <a:solidFill>
                  <a:srgbClr val="FFFFFF"/>
                </a:solidFill>
                <a:latin typeface="Poppins"/>
                <a:ea typeface="Poppins"/>
                <a:cs typeface="Poppins"/>
                <a:sym typeface="Poppins"/>
              </a:rPr>
              <a:t>Think about your own personal toolkit</a:t>
            </a:r>
            <a:r>
              <a:rPr lang="en-GB" sz="1600">
                <a:solidFill>
                  <a:srgbClr val="FFFFFF"/>
                </a:solidFill>
                <a:latin typeface="Poppins"/>
                <a:ea typeface="Poppins"/>
                <a:cs typeface="Poppins"/>
                <a:sym typeface="Poppins"/>
              </a:rPr>
              <a:t>:</a:t>
            </a:r>
            <a:br>
              <a:rPr lang="en-GB" sz="1600">
                <a:solidFill>
                  <a:srgbClr val="FFFFFF"/>
                </a:solidFill>
                <a:latin typeface="Poppins"/>
                <a:ea typeface="Poppins"/>
                <a:cs typeface="Poppins"/>
                <a:sym typeface="Poppins"/>
              </a:rPr>
            </a:br>
            <a:br>
              <a:rPr lang="en-GB" sz="1600">
                <a:solidFill>
                  <a:srgbClr val="FFFFFF"/>
                </a:solidFill>
                <a:latin typeface="Poppins"/>
                <a:ea typeface="Poppins"/>
                <a:cs typeface="Poppins"/>
                <a:sym typeface="Poppins"/>
              </a:rPr>
            </a:br>
            <a:r>
              <a:rPr lang="en-GB" sz="1600">
                <a:solidFill>
                  <a:srgbClr val="FFFFFF"/>
                </a:solidFill>
                <a:latin typeface="Poppins"/>
                <a:ea typeface="Poppins"/>
                <a:cs typeface="Poppins"/>
                <a:sym typeface="Poppins"/>
              </a:rPr>
              <a:t>One side has your hard skills - the other has your soft skills.</a:t>
            </a:r>
            <a:br>
              <a:rPr lang="en-GB" sz="1600">
                <a:solidFill>
                  <a:srgbClr val="FFFFFF"/>
                </a:solidFill>
                <a:latin typeface="Poppins"/>
                <a:ea typeface="Poppins"/>
                <a:cs typeface="Poppins"/>
                <a:sym typeface="Poppins"/>
              </a:rPr>
            </a:br>
            <a:br>
              <a:rPr lang="en-GB" sz="1600">
                <a:solidFill>
                  <a:srgbClr val="FFFFFF"/>
                </a:solidFill>
                <a:latin typeface="Poppins"/>
                <a:ea typeface="Poppins"/>
                <a:cs typeface="Poppins"/>
                <a:sym typeface="Poppins"/>
              </a:rPr>
            </a:br>
            <a:r>
              <a:rPr lang="en-GB" sz="1600">
                <a:solidFill>
                  <a:srgbClr val="FFFFFF"/>
                </a:solidFill>
                <a:latin typeface="Poppins"/>
                <a:ea typeface="Poppins"/>
                <a:cs typeface="Poppins"/>
                <a:sym typeface="Poppins"/>
              </a:rPr>
              <a:t>Proving your tech is important - but getting a job is largely about soft skills.</a:t>
            </a:r>
            <a:br>
              <a:rPr lang="en-GB" sz="1600">
                <a:solidFill>
                  <a:srgbClr val="FFFFFF"/>
                </a:solidFill>
                <a:latin typeface="Poppins"/>
                <a:ea typeface="Poppins"/>
                <a:cs typeface="Poppins"/>
                <a:sym typeface="Poppins"/>
              </a:rPr>
            </a:br>
            <a:br>
              <a:rPr lang="en-GB" sz="1600">
                <a:solidFill>
                  <a:srgbClr val="FFFFFF"/>
                </a:solidFill>
                <a:latin typeface="Poppins"/>
                <a:ea typeface="Poppins"/>
                <a:cs typeface="Poppins"/>
                <a:sym typeface="Poppins"/>
              </a:rPr>
            </a:br>
            <a:r>
              <a:rPr lang="en-GB" sz="1600">
                <a:solidFill>
                  <a:srgbClr val="FFFFFF"/>
                </a:solidFill>
                <a:latin typeface="Poppins"/>
                <a:ea typeface="Poppins"/>
                <a:cs typeface="Poppins"/>
                <a:sym typeface="Poppins"/>
              </a:rPr>
              <a:t>What’s in your toolkit?</a:t>
            </a:r>
            <a:endParaRPr sz="1600">
              <a:solidFill>
                <a:srgbClr val="FFFFFF"/>
              </a:solidFill>
              <a:latin typeface="Poppins"/>
              <a:ea typeface="Poppins"/>
              <a:cs typeface="Poppins"/>
              <a:sym typeface="Poppi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187" name="Shape 187"/>
        <p:cNvGrpSpPr/>
        <p:nvPr/>
      </p:nvGrpSpPr>
      <p:grpSpPr>
        <a:xfrm>
          <a:off x="0" y="0"/>
          <a:ext cx="0" cy="0"/>
          <a:chOff x="0" y="0"/>
          <a:chExt cx="0" cy="0"/>
        </a:xfrm>
      </p:grpSpPr>
      <p:sp>
        <p:nvSpPr>
          <p:cNvPr id="188" name="Google Shape;188;p29"/>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89" name="Google Shape;189;p29"/>
          <p:cNvSpPr txBox="1"/>
          <p:nvPr/>
        </p:nvSpPr>
        <p:spPr>
          <a:xfrm>
            <a:off x="1201650" y="209050"/>
            <a:ext cx="6740700" cy="6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1400"/>
              </a:spcBef>
              <a:spcAft>
                <a:spcPts val="0"/>
              </a:spcAft>
              <a:buClr>
                <a:schemeClr val="dk1"/>
              </a:buClr>
              <a:buSzPts val="1100"/>
              <a:buFont typeface="Arial"/>
              <a:buNone/>
            </a:pPr>
            <a:r>
              <a:rPr b="1" lang="en-GB" sz="2200">
                <a:solidFill>
                  <a:srgbClr val="FFFFFF"/>
                </a:solidFill>
                <a:latin typeface="Poppins"/>
                <a:ea typeface="Poppins"/>
                <a:cs typeface="Poppins"/>
                <a:sym typeface="Poppins"/>
              </a:rPr>
              <a:t>Your Unique Selling Point</a:t>
            </a:r>
            <a:endParaRPr b="1" sz="2200">
              <a:solidFill>
                <a:srgbClr val="FFFFFF"/>
              </a:solidFill>
              <a:latin typeface="Poppins"/>
              <a:ea typeface="Poppins"/>
              <a:cs typeface="Poppins"/>
              <a:sym typeface="Poppins"/>
            </a:endParaRPr>
          </a:p>
          <a:p>
            <a:pPr indent="0" lvl="0" marL="0" marR="0" rtl="0" algn="ctr">
              <a:lnSpc>
                <a:spcPct val="100000"/>
              </a:lnSpc>
              <a:spcBef>
                <a:spcPts val="400"/>
              </a:spcBef>
              <a:spcAft>
                <a:spcPts val="0"/>
              </a:spcAft>
              <a:buClr>
                <a:srgbClr val="000000"/>
              </a:buClr>
              <a:buSzPts val="2200"/>
              <a:buFont typeface="Arial"/>
              <a:buNone/>
            </a:pPr>
            <a:r>
              <a:t/>
            </a:r>
            <a:endParaRPr b="1" sz="2200">
              <a:solidFill>
                <a:schemeClr val="lt1"/>
              </a:solidFill>
            </a:endParaRPr>
          </a:p>
        </p:txBody>
      </p:sp>
      <p:sp>
        <p:nvSpPr>
          <p:cNvPr id="190" name="Google Shape;190;p29"/>
          <p:cNvSpPr txBox="1"/>
          <p:nvPr/>
        </p:nvSpPr>
        <p:spPr>
          <a:xfrm>
            <a:off x="803991" y="743799"/>
            <a:ext cx="7536000" cy="13233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None/>
            </a:pPr>
            <a:r>
              <a:t/>
            </a:r>
            <a:endParaRPr b="0" i="0" sz="2000" u="none" cap="none" strike="noStrike">
              <a:solidFill>
                <a:schemeClr val="lt1"/>
              </a:solidFill>
              <a:latin typeface="Arial"/>
              <a:ea typeface="Arial"/>
              <a:cs typeface="Arial"/>
              <a:sym typeface="Arial"/>
            </a:endParaRPr>
          </a:p>
          <a:p>
            <a:pPr indent="0" lvl="0" marL="0" marR="0" rtl="0" algn="ctr">
              <a:lnSpc>
                <a:spcPct val="100000"/>
              </a:lnSpc>
              <a:spcBef>
                <a:spcPts val="0"/>
              </a:spcBef>
              <a:spcAft>
                <a:spcPts val="0"/>
              </a:spcAft>
              <a:buNone/>
            </a:pPr>
            <a:r>
              <a:t/>
            </a:r>
            <a:endParaRPr/>
          </a:p>
        </p:txBody>
      </p:sp>
      <p:sp>
        <p:nvSpPr>
          <p:cNvPr id="191" name="Google Shape;191;p29"/>
          <p:cNvSpPr txBox="1"/>
          <p:nvPr/>
        </p:nvSpPr>
        <p:spPr>
          <a:xfrm>
            <a:off x="979575" y="1208800"/>
            <a:ext cx="7236900" cy="393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192" name="Google Shape;192;p29"/>
          <p:cNvSpPr txBox="1"/>
          <p:nvPr/>
        </p:nvSpPr>
        <p:spPr>
          <a:xfrm>
            <a:off x="522450" y="1025225"/>
            <a:ext cx="7419900" cy="586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9"/>
          <p:cNvSpPr txBox="1"/>
          <p:nvPr/>
        </p:nvSpPr>
        <p:spPr>
          <a:xfrm>
            <a:off x="1201650" y="1208800"/>
            <a:ext cx="7878900" cy="264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solidFill>
                <a:srgbClr val="FFFFFF"/>
              </a:solidFill>
              <a:latin typeface="Poppins"/>
              <a:ea typeface="Poppins"/>
              <a:cs typeface="Poppins"/>
              <a:sym typeface="Poppins"/>
            </a:endParaRPr>
          </a:p>
          <a:p>
            <a:pPr indent="0" lvl="0" marL="0" rtl="0" algn="l">
              <a:spcBef>
                <a:spcPts val="0"/>
              </a:spcBef>
              <a:spcAft>
                <a:spcPts val="0"/>
              </a:spcAft>
              <a:buNone/>
            </a:pPr>
            <a:r>
              <a:rPr lang="en-GB" sz="2000">
                <a:solidFill>
                  <a:srgbClr val="FFFFFF"/>
                </a:solidFill>
                <a:latin typeface="Poppins"/>
                <a:ea typeface="Poppins"/>
                <a:cs typeface="Poppins"/>
                <a:sym typeface="Poppins"/>
              </a:rPr>
              <a:t> </a:t>
            </a:r>
            <a:endParaRPr sz="2000">
              <a:solidFill>
                <a:srgbClr val="FFFFFF"/>
              </a:solidFill>
              <a:latin typeface="Poppins"/>
              <a:ea typeface="Poppins"/>
              <a:cs typeface="Poppins"/>
              <a:sym typeface="Poppins"/>
            </a:endParaRPr>
          </a:p>
          <a:p>
            <a:pPr indent="0" lvl="0" marL="0" rtl="0" algn="l">
              <a:spcBef>
                <a:spcPts val="0"/>
              </a:spcBef>
              <a:spcAft>
                <a:spcPts val="0"/>
              </a:spcAft>
              <a:buNone/>
            </a:pPr>
            <a:r>
              <a:rPr lang="en-GB" sz="2000">
                <a:solidFill>
                  <a:srgbClr val="FFFFFF"/>
                </a:solidFill>
                <a:latin typeface="Poppins"/>
                <a:ea typeface="Poppins"/>
                <a:cs typeface="Poppins"/>
                <a:sym typeface="Poppins"/>
              </a:rPr>
              <a:t>Soft skills are the skills that make you uniquely human. </a:t>
            </a:r>
            <a:endParaRPr sz="2000">
              <a:solidFill>
                <a:srgbClr val="FFFFFF"/>
              </a:solidFill>
              <a:latin typeface="Poppins"/>
              <a:ea typeface="Poppins"/>
              <a:cs typeface="Poppins"/>
              <a:sym typeface="Poppins"/>
            </a:endParaRPr>
          </a:p>
          <a:p>
            <a:pPr indent="0" lvl="0" marL="0" rtl="0" algn="l">
              <a:spcBef>
                <a:spcPts val="0"/>
              </a:spcBef>
              <a:spcAft>
                <a:spcPts val="0"/>
              </a:spcAft>
              <a:buNone/>
            </a:pPr>
            <a:r>
              <a:rPr lang="en-GB" sz="2000">
                <a:solidFill>
                  <a:srgbClr val="FFFFFF"/>
                </a:solidFill>
                <a:latin typeface="Poppins"/>
                <a:ea typeface="Poppins"/>
                <a:cs typeface="Poppins"/>
                <a:sym typeface="Poppins"/>
              </a:rPr>
              <a:t>They are harder to evidence which is what makes them so valuable and essential to talk about during interviews.</a:t>
            </a:r>
            <a:endParaRPr sz="2000">
              <a:solidFill>
                <a:srgbClr val="FFFFFF"/>
              </a:solidFill>
              <a:latin typeface="Poppins"/>
              <a:ea typeface="Poppins"/>
              <a:cs typeface="Poppins"/>
              <a:sym typeface="Poppins"/>
            </a:endParaRPr>
          </a:p>
          <a:p>
            <a:pPr indent="0" lvl="0" marL="0" rtl="0" algn="l">
              <a:spcBef>
                <a:spcPts val="0"/>
              </a:spcBef>
              <a:spcAft>
                <a:spcPts val="0"/>
              </a:spcAft>
              <a:buNone/>
            </a:pPr>
            <a:r>
              <a:t/>
            </a:r>
            <a:endParaRPr sz="2000">
              <a:solidFill>
                <a:srgbClr val="FFFFFF"/>
              </a:solidFill>
              <a:latin typeface="Poppins"/>
              <a:ea typeface="Poppins"/>
              <a:cs typeface="Poppins"/>
              <a:sym typeface="Poppins"/>
            </a:endParaRPr>
          </a:p>
          <a:p>
            <a:pPr indent="0" lvl="0" marL="0" rtl="0" algn="l">
              <a:spcBef>
                <a:spcPts val="0"/>
              </a:spcBef>
              <a:spcAft>
                <a:spcPts val="0"/>
              </a:spcAft>
              <a:buNone/>
            </a:pPr>
            <a:r>
              <a:t/>
            </a:r>
            <a:endParaRPr sz="2000">
              <a:solidFill>
                <a:srgbClr val="FFFFFF"/>
              </a:solidFill>
              <a:latin typeface="Poppins"/>
              <a:ea typeface="Poppins"/>
              <a:cs typeface="Poppins"/>
              <a:sym typeface="Poppins"/>
            </a:endParaRPr>
          </a:p>
          <a:p>
            <a:pPr indent="0" lvl="0" marL="0" rtl="0" algn="l">
              <a:spcBef>
                <a:spcPts val="0"/>
              </a:spcBef>
              <a:spcAft>
                <a:spcPts val="0"/>
              </a:spcAft>
              <a:buNone/>
            </a:pPr>
            <a:r>
              <a:rPr lang="en-GB" sz="2000">
                <a:solidFill>
                  <a:srgbClr val="FFFFFF"/>
                </a:solidFill>
                <a:latin typeface="Poppins"/>
                <a:ea typeface="Poppins"/>
                <a:cs typeface="Poppins"/>
                <a:sym typeface="Poppins"/>
              </a:rPr>
              <a:t>They are often referred to as competencies </a:t>
            </a:r>
            <a:endParaRPr sz="2000">
              <a:solidFill>
                <a:srgbClr val="FFFFFF"/>
              </a:solidFill>
              <a:latin typeface="Poppins"/>
              <a:ea typeface="Poppins"/>
              <a:cs typeface="Poppins"/>
              <a:sym typeface="Poppi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197" name="Shape 197"/>
        <p:cNvGrpSpPr/>
        <p:nvPr/>
      </p:nvGrpSpPr>
      <p:grpSpPr>
        <a:xfrm>
          <a:off x="0" y="0"/>
          <a:ext cx="0" cy="0"/>
          <a:chOff x="0" y="0"/>
          <a:chExt cx="0" cy="0"/>
        </a:xfrm>
      </p:grpSpPr>
      <p:sp>
        <p:nvSpPr>
          <p:cNvPr id="198" name="Google Shape;198;p30"/>
          <p:cNvSpPr txBox="1"/>
          <p:nvPr/>
        </p:nvSpPr>
        <p:spPr>
          <a:xfrm>
            <a:off x="421063" y="3769150"/>
            <a:ext cx="8013300" cy="1297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lang="en-GB" sz="1800">
                <a:solidFill>
                  <a:schemeClr val="lt1"/>
                </a:solidFill>
                <a:latin typeface="Karla"/>
                <a:ea typeface="Karla"/>
                <a:cs typeface="Karla"/>
                <a:sym typeface="Karla"/>
              </a:rPr>
              <a:t>You will need to come up with a 3 minute ‘about you story’ -- why you want to do this as a career? Why would you fit in the company or want to work for that company? How your experiences suit what the company is looking for -- or why they need you!</a:t>
            </a:r>
            <a:endParaRPr b="1" i="0" sz="1800" u="none" cap="none" strike="noStrike">
              <a:solidFill>
                <a:srgbClr val="213443"/>
              </a:solidFill>
              <a:latin typeface="Karla"/>
              <a:ea typeface="Karla"/>
              <a:cs typeface="Karla"/>
              <a:sym typeface="Karla"/>
            </a:endParaRPr>
          </a:p>
        </p:txBody>
      </p:sp>
      <p:sp>
        <p:nvSpPr>
          <p:cNvPr id="199" name="Google Shape;199;p30"/>
          <p:cNvSpPr/>
          <p:nvPr/>
        </p:nvSpPr>
        <p:spPr>
          <a:xfrm>
            <a:off x="1150200" y="1054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200" name="Google Shape;200;p30"/>
          <p:cNvSpPr txBox="1"/>
          <p:nvPr/>
        </p:nvSpPr>
        <p:spPr>
          <a:xfrm>
            <a:off x="1307200" y="201425"/>
            <a:ext cx="63228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200">
                <a:solidFill>
                  <a:schemeClr val="lt1"/>
                </a:solidFill>
                <a:latin typeface="Karla"/>
                <a:ea typeface="Karla"/>
                <a:cs typeface="Karla"/>
                <a:sym typeface="Karla"/>
              </a:rPr>
              <a:t>How can I tell the s</a:t>
            </a:r>
            <a:r>
              <a:rPr b="1" i="0" lang="en-GB" sz="2200" u="none" cap="none" strike="noStrike">
                <a:solidFill>
                  <a:schemeClr val="lt1"/>
                </a:solidFill>
                <a:latin typeface="Karla"/>
                <a:ea typeface="Karla"/>
                <a:cs typeface="Karla"/>
                <a:sym typeface="Karla"/>
              </a:rPr>
              <a:t>tory</a:t>
            </a:r>
            <a:r>
              <a:rPr b="1" lang="en-GB" sz="2200">
                <a:solidFill>
                  <a:schemeClr val="lt1"/>
                </a:solidFill>
                <a:latin typeface="Karla"/>
                <a:ea typeface="Karla"/>
                <a:cs typeface="Karla"/>
                <a:sym typeface="Karla"/>
              </a:rPr>
              <a:t> of my career? </a:t>
            </a:r>
            <a:br>
              <a:rPr b="1" i="0" lang="en-GB" sz="2200" u="none" cap="none" strike="noStrike">
                <a:solidFill>
                  <a:schemeClr val="lt1"/>
                </a:solidFill>
                <a:latin typeface="Karla"/>
                <a:ea typeface="Karla"/>
                <a:cs typeface="Karla"/>
                <a:sym typeface="Karla"/>
              </a:rPr>
            </a:br>
            <a:endParaRPr b="1" i="0" sz="2200" u="none" cap="none" strike="noStrike">
              <a:solidFill>
                <a:schemeClr val="lt1"/>
              </a:solidFill>
              <a:latin typeface="Karla"/>
              <a:ea typeface="Karla"/>
              <a:cs typeface="Karla"/>
              <a:sym typeface="Karla"/>
            </a:endParaRPr>
          </a:p>
        </p:txBody>
      </p:sp>
      <p:sp>
        <p:nvSpPr>
          <p:cNvPr id="201" name="Google Shape;201;p30"/>
          <p:cNvSpPr txBox="1"/>
          <p:nvPr/>
        </p:nvSpPr>
        <p:spPr>
          <a:xfrm>
            <a:off x="1150200" y="951325"/>
            <a:ext cx="7000500" cy="263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2200"/>
              <a:buFont typeface="Arial"/>
              <a:buNone/>
            </a:pPr>
            <a:r>
              <a:rPr b="1" lang="en-GB" sz="1800">
                <a:solidFill>
                  <a:schemeClr val="lt1"/>
                </a:solidFill>
                <a:latin typeface="Karla"/>
                <a:ea typeface="Karla"/>
                <a:cs typeface="Karla"/>
                <a:sym typeface="Karla"/>
              </a:rPr>
              <a:t>It’s so important to be able to confidently talk about yourself</a:t>
            </a:r>
            <a:endParaRPr b="1" sz="2200">
              <a:solidFill>
                <a:schemeClr val="lt1"/>
              </a:solidFill>
              <a:latin typeface="Karla"/>
              <a:ea typeface="Karla"/>
              <a:cs typeface="Karla"/>
              <a:sym typeface="Karla"/>
            </a:endParaRPr>
          </a:p>
          <a:p>
            <a:pPr indent="0" lvl="0" marL="0" rtl="0" algn="l">
              <a:spcBef>
                <a:spcPts val="0"/>
              </a:spcBef>
              <a:spcAft>
                <a:spcPts val="0"/>
              </a:spcAft>
              <a:buNone/>
            </a:pPr>
            <a:r>
              <a:t/>
            </a:r>
            <a:endParaRPr/>
          </a:p>
        </p:txBody>
      </p:sp>
      <p:pic>
        <p:nvPicPr>
          <p:cNvPr id="202" name="Google Shape;202;p30"/>
          <p:cNvPicPr preferRelativeResize="0"/>
          <p:nvPr/>
        </p:nvPicPr>
        <p:blipFill>
          <a:blip r:embed="rId3">
            <a:alphaModFix/>
          </a:blip>
          <a:stretch>
            <a:fillRect/>
          </a:stretch>
        </p:blipFill>
        <p:spPr>
          <a:xfrm>
            <a:off x="3302738" y="1519225"/>
            <a:ext cx="2249925" cy="22499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206" name="Shape 206"/>
        <p:cNvGrpSpPr/>
        <p:nvPr/>
      </p:nvGrpSpPr>
      <p:grpSpPr>
        <a:xfrm>
          <a:off x="0" y="0"/>
          <a:ext cx="0" cy="0"/>
          <a:chOff x="0" y="0"/>
          <a:chExt cx="0" cy="0"/>
        </a:xfrm>
      </p:grpSpPr>
      <p:sp>
        <p:nvSpPr>
          <p:cNvPr id="207" name="Google Shape;207;p31"/>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208" name="Google Shape;208;p31"/>
          <p:cNvSpPr txBox="1"/>
          <p:nvPr/>
        </p:nvSpPr>
        <p:spPr>
          <a:xfrm>
            <a:off x="1209175" y="305825"/>
            <a:ext cx="6740700" cy="495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200"/>
              <a:buFont typeface="Arial"/>
              <a:buNone/>
            </a:pPr>
            <a:r>
              <a:rPr b="1" lang="en-GB" sz="2100">
                <a:solidFill>
                  <a:schemeClr val="lt1"/>
                </a:solidFill>
                <a:latin typeface="Poppins"/>
                <a:ea typeface="Poppins"/>
                <a:cs typeface="Poppins"/>
                <a:sym typeface="Poppins"/>
              </a:rPr>
              <a:t>       </a:t>
            </a:r>
            <a:r>
              <a:rPr lang="en-GB" sz="2100">
                <a:solidFill>
                  <a:schemeClr val="lt1"/>
                </a:solidFill>
                <a:latin typeface="Poppins"/>
                <a:ea typeface="Poppins"/>
                <a:cs typeface="Poppins"/>
                <a:sym typeface="Poppins"/>
              </a:rPr>
              <a:t> Developing Your Story - What to include? </a:t>
            </a:r>
            <a:r>
              <a:rPr b="1" lang="en-GB" sz="2300">
                <a:solidFill>
                  <a:schemeClr val="lt1"/>
                </a:solidFill>
                <a:latin typeface="Poppins"/>
                <a:ea typeface="Poppins"/>
                <a:cs typeface="Poppins"/>
                <a:sym typeface="Poppins"/>
              </a:rPr>
              <a:t> </a:t>
            </a:r>
            <a:r>
              <a:rPr b="1" lang="en-GB" sz="2500">
                <a:solidFill>
                  <a:schemeClr val="lt1"/>
                </a:solidFill>
                <a:latin typeface="Karla"/>
                <a:ea typeface="Karla"/>
                <a:cs typeface="Karla"/>
                <a:sym typeface="Karla"/>
              </a:rPr>
              <a:t> </a:t>
            </a:r>
            <a:endParaRPr b="1" i="0" sz="2500" u="none" cap="none" strike="noStrike">
              <a:solidFill>
                <a:schemeClr val="lt1"/>
              </a:solidFill>
              <a:latin typeface="Karla"/>
              <a:ea typeface="Karla"/>
              <a:cs typeface="Karla"/>
              <a:sym typeface="Karla"/>
            </a:endParaRPr>
          </a:p>
        </p:txBody>
      </p:sp>
      <p:sp>
        <p:nvSpPr>
          <p:cNvPr id="209" name="Google Shape;209;p31"/>
          <p:cNvSpPr txBox="1"/>
          <p:nvPr/>
        </p:nvSpPr>
        <p:spPr>
          <a:xfrm>
            <a:off x="285775" y="926525"/>
            <a:ext cx="8739900" cy="3804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b="1"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b="1"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rPr b="1" lang="en-GB">
                <a:solidFill>
                  <a:schemeClr val="lt1"/>
                </a:solidFill>
                <a:latin typeface="Poppins"/>
                <a:ea typeface="Poppins"/>
                <a:cs typeface="Poppins"/>
                <a:sym typeface="Poppins"/>
              </a:rPr>
              <a:t>I</a:t>
            </a:r>
            <a:r>
              <a:rPr b="1" lang="en-GB" sz="1300">
                <a:solidFill>
                  <a:schemeClr val="lt1"/>
                </a:solidFill>
                <a:latin typeface="Poppins"/>
                <a:ea typeface="Poppins"/>
                <a:cs typeface="Poppins"/>
                <a:sym typeface="Poppins"/>
              </a:rPr>
              <a:t>t’s important to be able to talk about yourself, use this structure</a:t>
            </a:r>
            <a:endParaRPr b="1" sz="1300">
              <a:solidFill>
                <a:schemeClr val="lt1"/>
              </a:solidFill>
              <a:latin typeface="Poppins"/>
              <a:ea typeface="Poppins"/>
              <a:cs typeface="Poppins"/>
              <a:sym typeface="Poppins"/>
            </a:endParaRPr>
          </a:p>
          <a:p>
            <a:pPr indent="0" lvl="0" marL="0" marR="0" rtl="0" algn="l">
              <a:lnSpc>
                <a:spcPct val="100000"/>
              </a:lnSpc>
              <a:spcBef>
                <a:spcPts val="0"/>
              </a:spcBef>
              <a:spcAft>
                <a:spcPts val="0"/>
              </a:spcAft>
              <a:buNone/>
            </a:pPr>
            <a:r>
              <a:t/>
            </a:r>
            <a:endParaRPr b="1" sz="1300">
              <a:solidFill>
                <a:schemeClr val="lt1"/>
              </a:solidFill>
              <a:latin typeface="Poppins"/>
              <a:ea typeface="Poppins"/>
              <a:cs typeface="Poppins"/>
              <a:sym typeface="Poppins"/>
            </a:endParaRPr>
          </a:p>
          <a:p>
            <a:pPr indent="0" lvl="0" marL="0" marR="0" rtl="0" algn="l">
              <a:lnSpc>
                <a:spcPct val="100000"/>
              </a:lnSpc>
              <a:spcBef>
                <a:spcPts val="0"/>
              </a:spcBef>
              <a:spcAft>
                <a:spcPts val="0"/>
              </a:spcAft>
              <a:buNone/>
            </a:pPr>
            <a:r>
              <a:rPr b="1" lang="en-GB" sz="1300">
                <a:solidFill>
                  <a:schemeClr val="lt1"/>
                </a:solidFill>
                <a:latin typeface="Poppins"/>
                <a:ea typeface="Poppins"/>
                <a:cs typeface="Poppins"/>
                <a:sym typeface="Poppins"/>
              </a:rPr>
              <a:t>Why </a:t>
            </a:r>
            <a:r>
              <a:rPr lang="en-GB" sz="1300">
                <a:solidFill>
                  <a:schemeClr val="lt1"/>
                </a:solidFill>
                <a:latin typeface="Poppins"/>
                <a:ea typeface="Poppins"/>
                <a:cs typeface="Poppins"/>
                <a:sym typeface="Poppins"/>
              </a:rPr>
              <a:t>development/data? </a:t>
            </a:r>
            <a:r>
              <a:rPr lang="en-GB" sz="1300">
                <a:solidFill>
                  <a:schemeClr val="lt1"/>
                </a:solidFill>
                <a:latin typeface="Poppins"/>
                <a:ea typeface="Poppins"/>
                <a:cs typeface="Poppins"/>
                <a:sym typeface="Poppins"/>
              </a:rPr>
              <a:t> </a:t>
            </a:r>
            <a:br>
              <a:rPr lang="en-GB" sz="1300">
                <a:solidFill>
                  <a:schemeClr val="lt1"/>
                </a:solidFill>
                <a:latin typeface="Poppins"/>
                <a:ea typeface="Poppins"/>
                <a:cs typeface="Poppins"/>
                <a:sym typeface="Poppins"/>
              </a:rPr>
            </a:br>
            <a:r>
              <a:rPr b="1" lang="en-GB" sz="1300">
                <a:solidFill>
                  <a:schemeClr val="lt1"/>
                </a:solidFill>
                <a:latin typeface="Poppins"/>
                <a:ea typeface="Poppins"/>
                <a:cs typeface="Poppins"/>
                <a:sym typeface="Poppins"/>
              </a:rPr>
              <a:t>Where</a:t>
            </a:r>
            <a:r>
              <a:rPr lang="en-GB" sz="1300">
                <a:solidFill>
                  <a:schemeClr val="lt1"/>
                </a:solidFill>
                <a:latin typeface="Poppins"/>
                <a:ea typeface="Poppins"/>
                <a:cs typeface="Poppins"/>
                <a:sym typeface="Poppins"/>
              </a:rPr>
              <a:t> have you came from? (career summary, interests)</a:t>
            </a:r>
            <a:br>
              <a:rPr lang="en-GB" sz="1300">
                <a:solidFill>
                  <a:schemeClr val="lt1"/>
                </a:solidFill>
                <a:latin typeface="Poppins"/>
                <a:ea typeface="Poppins"/>
                <a:cs typeface="Poppins"/>
                <a:sym typeface="Poppins"/>
              </a:rPr>
            </a:br>
            <a:r>
              <a:rPr b="1" lang="en-GB" sz="1300">
                <a:solidFill>
                  <a:schemeClr val="lt1"/>
                </a:solidFill>
                <a:latin typeface="Poppins"/>
                <a:ea typeface="Poppins"/>
                <a:cs typeface="Poppins"/>
                <a:sym typeface="Poppins"/>
              </a:rPr>
              <a:t>What </a:t>
            </a:r>
            <a:r>
              <a:rPr lang="en-GB" sz="1300">
                <a:solidFill>
                  <a:schemeClr val="lt1"/>
                </a:solidFill>
                <a:latin typeface="Poppins"/>
                <a:ea typeface="Poppins"/>
                <a:cs typeface="Poppins"/>
                <a:sym typeface="Poppins"/>
              </a:rPr>
              <a:t>is your unique selling points (skills you are confident in)</a:t>
            </a:r>
            <a:br>
              <a:rPr lang="en-GB" sz="1300">
                <a:solidFill>
                  <a:schemeClr val="lt1"/>
                </a:solidFill>
                <a:latin typeface="Poppins"/>
                <a:ea typeface="Poppins"/>
                <a:cs typeface="Poppins"/>
                <a:sym typeface="Poppins"/>
              </a:rPr>
            </a:br>
            <a:r>
              <a:rPr b="1" lang="en-GB" sz="1300">
                <a:solidFill>
                  <a:schemeClr val="lt1"/>
                </a:solidFill>
                <a:latin typeface="Poppins"/>
                <a:ea typeface="Poppins"/>
                <a:cs typeface="Poppins"/>
                <a:sym typeface="Poppins"/>
              </a:rPr>
              <a:t>Why </a:t>
            </a:r>
            <a:r>
              <a:rPr lang="en-GB" sz="1300">
                <a:solidFill>
                  <a:schemeClr val="lt1"/>
                </a:solidFill>
                <a:latin typeface="Poppins"/>
                <a:ea typeface="Poppins"/>
                <a:cs typeface="Poppins"/>
                <a:sym typeface="Poppins"/>
              </a:rPr>
              <a:t>you? </a:t>
            </a:r>
            <a:endParaRPr sz="1300">
              <a:solidFill>
                <a:schemeClr val="lt1"/>
              </a:solidFill>
              <a:latin typeface="Poppins"/>
              <a:ea typeface="Poppins"/>
              <a:cs typeface="Poppins"/>
              <a:sym typeface="Poppins"/>
            </a:endParaRPr>
          </a:p>
          <a:p>
            <a:pPr indent="0" lvl="0" marL="0" marR="0" rtl="0" algn="l">
              <a:lnSpc>
                <a:spcPct val="100000"/>
              </a:lnSpc>
              <a:spcBef>
                <a:spcPts val="0"/>
              </a:spcBef>
              <a:spcAft>
                <a:spcPts val="0"/>
              </a:spcAft>
              <a:buNone/>
            </a:pPr>
            <a:r>
              <a:t/>
            </a:r>
            <a:endParaRPr sz="1300">
              <a:solidFill>
                <a:schemeClr val="lt1"/>
              </a:solidFill>
              <a:latin typeface="Poppins"/>
              <a:ea typeface="Poppins"/>
              <a:cs typeface="Poppins"/>
              <a:sym typeface="Poppins"/>
            </a:endParaRPr>
          </a:p>
          <a:p>
            <a:pPr indent="0" lvl="0" marL="0" marR="0" rtl="0" algn="l">
              <a:lnSpc>
                <a:spcPct val="100000"/>
              </a:lnSpc>
              <a:spcBef>
                <a:spcPts val="0"/>
              </a:spcBef>
              <a:spcAft>
                <a:spcPts val="0"/>
              </a:spcAft>
              <a:buNone/>
            </a:pPr>
            <a:r>
              <a:t/>
            </a:r>
            <a:endParaRPr sz="1300">
              <a:solidFill>
                <a:schemeClr val="lt1"/>
              </a:solidFill>
              <a:latin typeface="Poppins"/>
              <a:ea typeface="Poppins"/>
              <a:cs typeface="Poppins"/>
              <a:sym typeface="Poppins"/>
            </a:endParaRPr>
          </a:p>
          <a:p>
            <a:pPr indent="0" lvl="0" marL="0" marR="0" rtl="0" algn="l">
              <a:lnSpc>
                <a:spcPct val="100000"/>
              </a:lnSpc>
              <a:spcBef>
                <a:spcPts val="0"/>
              </a:spcBef>
              <a:spcAft>
                <a:spcPts val="0"/>
              </a:spcAft>
              <a:buNone/>
            </a:pPr>
            <a:r>
              <a:rPr b="1" lang="en-GB" sz="1300">
                <a:solidFill>
                  <a:schemeClr val="lt1"/>
                </a:solidFill>
                <a:latin typeface="Poppins"/>
                <a:ea typeface="Poppins"/>
                <a:cs typeface="Poppins"/>
                <a:sym typeface="Poppins"/>
              </a:rPr>
              <a:t>What to include: </a:t>
            </a:r>
            <a:br>
              <a:rPr lang="en-GB" sz="1300">
                <a:solidFill>
                  <a:schemeClr val="lt1"/>
                </a:solidFill>
                <a:latin typeface="Poppins"/>
                <a:ea typeface="Poppins"/>
                <a:cs typeface="Poppins"/>
                <a:sym typeface="Poppins"/>
              </a:rPr>
            </a:br>
            <a:endParaRPr sz="1300">
              <a:solidFill>
                <a:schemeClr val="lt1"/>
              </a:solidFill>
              <a:latin typeface="Poppins"/>
              <a:ea typeface="Poppins"/>
              <a:cs typeface="Poppins"/>
              <a:sym typeface="Poppins"/>
            </a:endParaRPr>
          </a:p>
          <a:p>
            <a:pPr indent="-311150" lvl="0" marL="457200" marR="0" rtl="0" algn="l">
              <a:lnSpc>
                <a:spcPct val="100000"/>
              </a:lnSpc>
              <a:spcBef>
                <a:spcPts val="0"/>
              </a:spcBef>
              <a:spcAft>
                <a:spcPts val="0"/>
              </a:spcAft>
              <a:buClr>
                <a:schemeClr val="lt1"/>
              </a:buClr>
              <a:buSzPts val="1300"/>
              <a:buFont typeface="Poppins"/>
              <a:buChar char="❖"/>
            </a:pPr>
            <a:r>
              <a:rPr lang="en-GB" sz="1300">
                <a:solidFill>
                  <a:schemeClr val="lt1"/>
                </a:solidFill>
                <a:latin typeface="Poppins"/>
                <a:ea typeface="Poppins"/>
                <a:cs typeface="Poppins"/>
                <a:sym typeface="Poppins"/>
              </a:rPr>
              <a:t>your background - employers care about this!</a:t>
            </a:r>
            <a:endParaRPr sz="1300">
              <a:solidFill>
                <a:schemeClr val="lt1"/>
              </a:solidFill>
              <a:latin typeface="Poppins"/>
              <a:ea typeface="Poppins"/>
              <a:cs typeface="Poppins"/>
              <a:sym typeface="Poppins"/>
            </a:endParaRPr>
          </a:p>
          <a:p>
            <a:pPr indent="-311150" lvl="0" marL="457200" marR="0" rtl="0" algn="l">
              <a:lnSpc>
                <a:spcPct val="100000"/>
              </a:lnSpc>
              <a:spcBef>
                <a:spcPts val="0"/>
              </a:spcBef>
              <a:spcAft>
                <a:spcPts val="0"/>
              </a:spcAft>
              <a:buClr>
                <a:schemeClr val="lt1"/>
              </a:buClr>
              <a:buSzPts val="1300"/>
              <a:buFont typeface="Poppins"/>
              <a:buChar char="❖"/>
            </a:pPr>
            <a:r>
              <a:rPr lang="en-GB" sz="1300">
                <a:solidFill>
                  <a:schemeClr val="lt1"/>
                </a:solidFill>
                <a:latin typeface="Poppins"/>
                <a:ea typeface="Poppins"/>
                <a:cs typeface="Poppins"/>
                <a:sym typeface="Poppins"/>
              </a:rPr>
              <a:t>your career motivations &amp; goals</a:t>
            </a:r>
            <a:endParaRPr sz="1300">
              <a:solidFill>
                <a:schemeClr val="lt1"/>
              </a:solidFill>
              <a:latin typeface="Poppins"/>
              <a:ea typeface="Poppins"/>
              <a:cs typeface="Poppins"/>
              <a:sym typeface="Poppins"/>
            </a:endParaRPr>
          </a:p>
          <a:p>
            <a:pPr indent="-311150" lvl="0" marL="457200" marR="0" rtl="0" algn="l">
              <a:lnSpc>
                <a:spcPct val="100000"/>
              </a:lnSpc>
              <a:spcBef>
                <a:spcPts val="0"/>
              </a:spcBef>
              <a:spcAft>
                <a:spcPts val="0"/>
              </a:spcAft>
              <a:buClr>
                <a:schemeClr val="lt1"/>
              </a:buClr>
              <a:buSzPts val="1300"/>
              <a:buFont typeface="Poppins"/>
              <a:buChar char="❖"/>
            </a:pPr>
            <a:r>
              <a:rPr lang="en-GB" sz="1300">
                <a:solidFill>
                  <a:schemeClr val="lt1"/>
                </a:solidFill>
                <a:latin typeface="Poppins"/>
                <a:ea typeface="Poppins"/>
                <a:cs typeface="Poppins"/>
                <a:sym typeface="Poppins"/>
              </a:rPr>
              <a:t>your interests</a:t>
            </a:r>
            <a:endParaRPr sz="1300">
              <a:solidFill>
                <a:schemeClr val="lt1"/>
              </a:solidFill>
              <a:latin typeface="Poppins"/>
              <a:ea typeface="Poppins"/>
              <a:cs typeface="Poppins"/>
              <a:sym typeface="Poppins"/>
            </a:endParaRPr>
          </a:p>
          <a:p>
            <a:pPr indent="-311150" lvl="0" marL="457200" marR="0" rtl="0" algn="l">
              <a:lnSpc>
                <a:spcPct val="100000"/>
              </a:lnSpc>
              <a:spcBef>
                <a:spcPts val="0"/>
              </a:spcBef>
              <a:spcAft>
                <a:spcPts val="0"/>
              </a:spcAft>
              <a:buClr>
                <a:schemeClr val="lt1"/>
              </a:buClr>
              <a:buSzPts val="1300"/>
              <a:buFont typeface="Poppins"/>
              <a:buChar char="❖"/>
            </a:pPr>
            <a:r>
              <a:rPr lang="en-GB" sz="1300">
                <a:solidFill>
                  <a:schemeClr val="lt1"/>
                </a:solidFill>
                <a:latin typeface="Poppins"/>
                <a:ea typeface="Poppins"/>
                <a:cs typeface="Poppins"/>
                <a:sym typeface="Poppins"/>
              </a:rPr>
              <a:t>why you want to be involved in the industry</a:t>
            </a:r>
            <a:endParaRPr sz="1300">
              <a:solidFill>
                <a:schemeClr val="lt1"/>
              </a:solidFill>
              <a:latin typeface="Poppins"/>
              <a:ea typeface="Poppins"/>
              <a:cs typeface="Poppins"/>
              <a:sym typeface="Poppins"/>
            </a:endParaRPr>
          </a:p>
          <a:p>
            <a:pPr indent="-311150" lvl="0" marL="457200" marR="0" rtl="0" algn="l">
              <a:lnSpc>
                <a:spcPct val="100000"/>
              </a:lnSpc>
              <a:spcBef>
                <a:spcPts val="0"/>
              </a:spcBef>
              <a:spcAft>
                <a:spcPts val="0"/>
              </a:spcAft>
              <a:buClr>
                <a:schemeClr val="lt1"/>
              </a:buClr>
              <a:buSzPts val="1300"/>
              <a:buFont typeface="Poppins"/>
              <a:buChar char="❖"/>
            </a:pPr>
            <a:r>
              <a:rPr lang="en-GB" sz="1300">
                <a:solidFill>
                  <a:schemeClr val="lt1"/>
                </a:solidFill>
                <a:latin typeface="Poppins"/>
                <a:ea typeface="Poppins"/>
                <a:cs typeface="Poppins"/>
                <a:sym typeface="Poppins"/>
              </a:rPr>
              <a:t>Your skills, what are you really good at? </a:t>
            </a:r>
            <a:endParaRPr sz="1300">
              <a:solidFill>
                <a:schemeClr val="lt1"/>
              </a:solidFill>
              <a:latin typeface="Poppins"/>
              <a:ea typeface="Poppins"/>
              <a:cs typeface="Poppins"/>
              <a:sym typeface="Poppins"/>
            </a:endParaRPr>
          </a:p>
          <a:p>
            <a:pPr indent="0" lvl="0" marL="457200" marR="0" rtl="0" algn="l">
              <a:lnSpc>
                <a:spcPct val="100000"/>
              </a:lnSpc>
              <a:spcBef>
                <a:spcPts val="0"/>
              </a:spcBef>
              <a:spcAft>
                <a:spcPts val="0"/>
              </a:spcAft>
              <a:buNone/>
            </a:pPr>
            <a:r>
              <a:t/>
            </a:r>
            <a:endParaRPr sz="1300">
              <a:solidFill>
                <a:schemeClr val="lt1"/>
              </a:solidFill>
              <a:latin typeface="Poppins"/>
              <a:ea typeface="Poppins"/>
              <a:cs typeface="Poppins"/>
              <a:sym typeface="Poppins"/>
            </a:endParaRPr>
          </a:p>
          <a:p>
            <a:pPr indent="0" lvl="0" marL="0" marR="0" rtl="0" algn="l">
              <a:lnSpc>
                <a:spcPct val="100000"/>
              </a:lnSpc>
              <a:spcBef>
                <a:spcPts val="0"/>
              </a:spcBef>
              <a:spcAft>
                <a:spcPts val="0"/>
              </a:spcAft>
              <a:buNone/>
            </a:pPr>
            <a:br>
              <a:rPr lang="en-GB" sz="1300">
                <a:solidFill>
                  <a:schemeClr val="lt1"/>
                </a:solidFill>
                <a:latin typeface="Poppins"/>
                <a:ea typeface="Poppins"/>
                <a:cs typeface="Poppins"/>
                <a:sym typeface="Poppins"/>
              </a:rPr>
            </a:br>
            <a:endParaRPr sz="1300">
              <a:solidFill>
                <a:schemeClr val="lt1"/>
              </a:solidFill>
              <a:latin typeface="Poppins"/>
              <a:ea typeface="Poppins"/>
              <a:cs typeface="Poppins"/>
              <a:sym typeface="Poppins"/>
            </a:endParaRPr>
          </a:p>
          <a:p>
            <a:pPr indent="0" lvl="0" marL="0" marR="0" rtl="0" algn="l">
              <a:lnSpc>
                <a:spcPct val="100000"/>
              </a:lnSpc>
              <a:spcBef>
                <a:spcPts val="0"/>
              </a:spcBef>
              <a:spcAft>
                <a:spcPts val="0"/>
              </a:spcAft>
              <a:buNone/>
            </a:pPr>
            <a:r>
              <a:t/>
            </a:r>
            <a:endParaRPr sz="1300">
              <a:solidFill>
                <a:schemeClr val="lt1"/>
              </a:solidFill>
              <a:latin typeface="Poppins"/>
              <a:ea typeface="Poppins"/>
              <a:cs typeface="Poppins"/>
              <a:sym typeface="Poppins"/>
            </a:endParaRPr>
          </a:p>
          <a:p>
            <a:pPr indent="0" lvl="0" marL="457200" marR="0" rtl="0" algn="l">
              <a:lnSpc>
                <a:spcPct val="100000"/>
              </a:lnSpc>
              <a:spcBef>
                <a:spcPts val="0"/>
              </a:spcBef>
              <a:spcAft>
                <a:spcPts val="0"/>
              </a:spcAft>
              <a:buNone/>
            </a:pPr>
            <a:br>
              <a:rPr lang="en-GB" sz="1300">
                <a:solidFill>
                  <a:schemeClr val="lt1"/>
                </a:solidFill>
                <a:latin typeface="Poppins"/>
                <a:ea typeface="Poppins"/>
                <a:cs typeface="Poppins"/>
                <a:sym typeface="Poppins"/>
              </a:rPr>
            </a:br>
            <a:br>
              <a:rPr lang="en-GB" sz="1300">
                <a:solidFill>
                  <a:schemeClr val="lt1"/>
                </a:solidFill>
                <a:latin typeface="Poppins"/>
                <a:ea typeface="Poppins"/>
                <a:cs typeface="Poppins"/>
                <a:sym typeface="Poppins"/>
              </a:rPr>
            </a:br>
            <a:endParaRPr sz="1300">
              <a:solidFill>
                <a:schemeClr val="lt1"/>
              </a:solidFill>
              <a:latin typeface="Poppins"/>
              <a:ea typeface="Poppins"/>
              <a:cs typeface="Poppins"/>
              <a:sym typeface="Poppins"/>
            </a:endParaRPr>
          </a:p>
          <a:p>
            <a:pPr indent="0" lvl="0" marL="457200" marR="0" rtl="0" algn="l">
              <a:lnSpc>
                <a:spcPct val="100000"/>
              </a:lnSpc>
              <a:spcBef>
                <a:spcPts val="0"/>
              </a:spcBef>
              <a:spcAft>
                <a:spcPts val="0"/>
              </a:spcAft>
              <a:buNone/>
            </a:pPr>
            <a:r>
              <a:t/>
            </a:r>
            <a:endParaRPr sz="18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sz="16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sz="1800">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i="0" sz="1800" u="none" cap="none" strike="noStrike">
              <a:solidFill>
                <a:schemeClr val="lt1"/>
              </a:solidFill>
              <a:latin typeface="Karla"/>
              <a:ea typeface="Karla"/>
              <a:cs typeface="Karla"/>
              <a:sym typeface="Karla"/>
            </a:endParaRPr>
          </a:p>
          <a:p>
            <a:pPr indent="0" lvl="0" marL="0" marR="0" rtl="0" algn="ctr">
              <a:lnSpc>
                <a:spcPct val="100000"/>
              </a:lnSpc>
              <a:spcBef>
                <a:spcPts val="0"/>
              </a:spcBef>
              <a:spcAft>
                <a:spcPts val="0"/>
              </a:spcAft>
              <a:buNone/>
            </a:pPr>
            <a:r>
              <a:t/>
            </a:r>
            <a:endParaRPr sz="1800">
              <a:latin typeface="Karla"/>
              <a:ea typeface="Karla"/>
              <a:cs typeface="Karla"/>
              <a:sym typeface="Karla"/>
            </a:endParaRPr>
          </a:p>
        </p:txBody>
      </p:sp>
      <p:pic>
        <p:nvPicPr>
          <p:cNvPr id="210" name="Google Shape;210;p31"/>
          <p:cNvPicPr preferRelativeResize="0"/>
          <p:nvPr/>
        </p:nvPicPr>
        <p:blipFill>
          <a:blip r:embed="rId3">
            <a:alphaModFix/>
          </a:blip>
          <a:stretch>
            <a:fillRect/>
          </a:stretch>
        </p:blipFill>
        <p:spPr>
          <a:xfrm>
            <a:off x="6429625" y="1838050"/>
            <a:ext cx="2312850" cy="12472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214" name="Shape 214"/>
        <p:cNvGrpSpPr/>
        <p:nvPr/>
      </p:nvGrpSpPr>
      <p:grpSpPr>
        <a:xfrm>
          <a:off x="0" y="0"/>
          <a:ext cx="0" cy="0"/>
          <a:chOff x="0" y="0"/>
          <a:chExt cx="0" cy="0"/>
        </a:xfrm>
      </p:grpSpPr>
      <p:sp>
        <p:nvSpPr>
          <p:cNvPr id="215" name="Google Shape;215;p32"/>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216" name="Google Shape;216;p32"/>
          <p:cNvSpPr txBox="1"/>
          <p:nvPr/>
        </p:nvSpPr>
        <p:spPr>
          <a:xfrm>
            <a:off x="1563900" y="353825"/>
            <a:ext cx="57276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i="0" lang="en-GB" sz="2000" u="none" cap="none" strike="noStrike">
                <a:solidFill>
                  <a:schemeClr val="lt1"/>
                </a:solidFill>
                <a:latin typeface="Poppins"/>
                <a:ea typeface="Poppins"/>
                <a:cs typeface="Poppins"/>
                <a:sym typeface="Poppins"/>
              </a:rPr>
              <a:t>What do you want from </a:t>
            </a:r>
            <a:r>
              <a:rPr b="1" lang="en-GB" sz="2000">
                <a:solidFill>
                  <a:schemeClr val="lt1"/>
                </a:solidFill>
                <a:latin typeface="Poppins"/>
                <a:ea typeface="Poppins"/>
                <a:cs typeface="Poppins"/>
                <a:sym typeface="Poppins"/>
              </a:rPr>
              <a:t>a job</a:t>
            </a:r>
            <a:r>
              <a:rPr b="1" i="0" lang="en-GB" sz="2000" u="none" cap="none" strike="noStrike">
                <a:solidFill>
                  <a:schemeClr val="lt1"/>
                </a:solidFill>
                <a:latin typeface="Poppins"/>
                <a:ea typeface="Poppins"/>
                <a:cs typeface="Poppins"/>
                <a:sym typeface="Poppins"/>
              </a:rPr>
              <a:t>?</a:t>
            </a:r>
            <a:br>
              <a:rPr b="1" i="0" lang="en-GB" sz="2200" u="none" cap="none" strike="noStrike">
                <a:solidFill>
                  <a:schemeClr val="lt1"/>
                </a:solidFill>
                <a:latin typeface="Karla"/>
                <a:ea typeface="Karla"/>
                <a:cs typeface="Karla"/>
                <a:sym typeface="Karla"/>
              </a:rPr>
            </a:br>
            <a:endParaRPr b="1" i="0" sz="2200" u="none" cap="none" strike="noStrike">
              <a:solidFill>
                <a:schemeClr val="lt1"/>
              </a:solidFill>
              <a:latin typeface="Karla"/>
              <a:ea typeface="Karla"/>
              <a:cs typeface="Karla"/>
              <a:sym typeface="Karla"/>
            </a:endParaRPr>
          </a:p>
        </p:txBody>
      </p:sp>
      <p:sp>
        <p:nvSpPr>
          <p:cNvPr id="217" name="Google Shape;217;p32"/>
          <p:cNvSpPr txBox="1"/>
          <p:nvPr/>
        </p:nvSpPr>
        <p:spPr>
          <a:xfrm>
            <a:off x="307975" y="1109075"/>
            <a:ext cx="8464500" cy="1754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t/>
            </a:r>
            <a:endParaRPr i="0" sz="1600" u="none" cap="none" strike="noStrike">
              <a:solidFill>
                <a:schemeClr val="lt1"/>
              </a:solidFill>
              <a:latin typeface="Karla"/>
              <a:ea typeface="Karla"/>
              <a:cs typeface="Karla"/>
              <a:sym typeface="Karla"/>
            </a:endParaRPr>
          </a:p>
          <a:p>
            <a:pPr indent="0" lvl="0" marL="0" marR="0" rtl="0" algn="l">
              <a:lnSpc>
                <a:spcPct val="100000"/>
              </a:lnSpc>
              <a:spcBef>
                <a:spcPts val="0"/>
              </a:spcBef>
              <a:spcAft>
                <a:spcPts val="0"/>
              </a:spcAft>
              <a:buNone/>
            </a:pPr>
            <a:r>
              <a:t/>
            </a:r>
            <a:endParaRPr/>
          </a:p>
        </p:txBody>
      </p:sp>
      <p:pic>
        <p:nvPicPr>
          <p:cNvPr id="218" name="Google Shape;218;p32"/>
          <p:cNvPicPr preferRelativeResize="0"/>
          <p:nvPr/>
        </p:nvPicPr>
        <p:blipFill>
          <a:blip r:embed="rId3">
            <a:alphaModFix/>
          </a:blip>
          <a:stretch>
            <a:fillRect/>
          </a:stretch>
        </p:blipFill>
        <p:spPr>
          <a:xfrm>
            <a:off x="1723474" y="1222775"/>
            <a:ext cx="5408450" cy="322567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71" name="Shape 71"/>
        <p:cNvGrpSpPr/>
        <p:nvPr/>
      </p:nvGrpSpPr>
      <p:grpSpPr>
        <a:xfrm>
          <a:off x="0" y="0"/>
          <a:ext cx="0" cy="0"/>
          <a:chOff x="0" y="0"/>
          <a:chExt cx="0" cy="0"/>
        </a:xfrm>
      </p:grpSpPr>
      <p:sp>
        <p:nvSpPr>
          <p:cNvPr id="72" name="Google Shape;72;p15"/>
          <p:cNvSpPr txBox="1"/>
          <p:nvPr/>
        </p:nvSpPr>
        <p:spPr>
          <a:xfrm>
            <a:off x="390800" y="1153750"/>
            <a:ext cx="5688600" cy="37041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t/>
            </a:r>
            <a:endParaRPr sz="1800">
              <a:solidFill>
                <a:schemeClr val="lt1"/>
              </a:solidFill>
              <a:latin typeface="Poppins"/>
              <a:ea typeface="Poppins"/>
              <a:cs typeface="Poppins"/>
              <a:sym typeface="Poppins"/>
            </a:endParaRPr>
          </a:p>
        </p:txBody>
      </p:sp>
      <p:sp>
        <p:nvSpPr>
          <p:cNvPr id="73" name="Google Shape;73;p15"/>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74" name="Google Shape;74;p15"/>
          <p:cNvSpPr txBox="1"/>
          <p:nvPr/>
        </p:nvSpPr>
        <p:spPr>
          <a:xfrm>
            <a:off x="1580875" y="209825"/>
            <a:ext cx="5727600" cy="76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t/>
            </a:r>
            <a:endParaRPr sz="1300">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lt1"/>
              </a:solidFill>
              <a:latin typeface="Arial"/>
              <a:ea typeface="Arial"/>
              <a:cs typeface="Arial"/>
              <a:sym typeface="Arial"/>
            </a:endParaRPr>
          </a:p>
        </p:txBody>
      </p:sp>
      <p:sp>
        <p:nvSpPr>
          <p:cNvPr id="75" name="Google Shape;75;p15"/>
          <p:cNvSpPr txBox="1"/>
          <p:nvPr/>
        </p:nvSpPr>
        <p:spPr>
          <a:xfrm>
            <a:off x="1373800" y="410675"/>
            <a:ext cx="7347000" cy="4617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GB" sz="1800">
                <a:solidFill>
                  <a:schemeClr val="lt1"/>
                </a:solidFill>
                <a:latin typeface="Poppins"/>
                <a:ea typeface="Poppins"/>
                <a:cs typeface="Poppins"/>
                <a:sym typeface="Poppins"/>
              </a:rPr>
              <a:t>Before we begin...</a:t>
            </a:r>
            <a:endParaRPr b="1"/>
          </a:p>
        </p:txBody>
      </p:sp>
      <p:sp>
        <p:nvSpPr>
          <p:cNvPr id="76" name="Google Shape;76;p15"/>
          <p:cNvSpPr txBox="1"/>
          <p:nvPr/>
        </p:nvSpPr>
        <p:spPr>
          <a:xfrm>
            <a:off x="880925" y="1153750"/>
            <a:ext cx="6919500" cy="4002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000">
                <a:solidFill>
                  <a:schemeClr val="lt1"/>
                </a:solidFill>
                <a:latin typeface="Poppins"/>
                <a:ea typeface="Poppins"/>
                <a:cs typeface="Poppins"/>
                <a:sym typeface="Poppins"/>
              </a:rPr>
              <a:t>Sometimes it is not </a:t>
            </a:r>
            <a:r>
              <a:rPr b="1" lang="en-GB" sz="2000">
                <a:solidFill>
                  <a:schemeClr val="lt1"/>
                </a:solidFill>
                <a:latin typeface="Poppins"/>
                <a:ea typeface="Poppins"/>
                <a:cs typeface="Poppins"/>
                <a:sym typeface="Poppins"/>
              </a:rPr>
              <a:t>YOU</a:t>
            </a:r>
            <a:endParaRPr b="1" sz="2000">
              <a:solidFill>
                <a:schemeClr val="lt1"/>
              </a:solidFill>
              <a:latin typeface="Poppins"/>
              <a:ea typeface="Poppins"/>
              <a:cs typeface="Poppins"/>
              <a:sym typeface="Poppins"/>
            </a:endParaRPr>
          </a:p>
          <a:p>
            <a:pPr indent="0" lvl="0" marL="0" rtl="0" algn="l">
              <a:spcBef>
                <a:spcPts val="0"/>
              </a:spcBef>
              <a:spcAft>
                <a:spcPts val="0"/>
              </a:spcAft>
              <a:buNone/>
            </a:pPr>
            <a:r>
              <a:rPr lang="en-GB" sz="2000">
                <a:solidFill>
                  <a:schemeClr val="lt1"/>
                </a:solidFill>
                <a:latin typeface="Poppins"/>
                <a:ea typeface="Poppins"/>
                <a:cs typeface="Poppins"/>
                <a:sym typeface="Poppins"/>
              </a:rPr>
              <a:t> </a:t>
            </a:r>
            <a:endParaRPr sz="2000">
              <a:solidFill>
                <a:schemeClr val="lt1"/>
              </a:solidFill>
              <a:latin typeface="Poppins"/>
              <a:ea typeface="Poppins"/>
              <a:cs typeface="Poppins"/>
              <a:sym typeface="Poppins"/>
            </a:endParaRPr>
          </a:p>
          <a:p>
            <a:pPr indent="0" lvl="0" marL="0" rtl="0" algn="l">
              <a:spcBef>
                <a:spcPts val="0"/>
              </a:spcBef>
              <a:spcAft>
                <a:spcPts val="0"/>
              </a:spcAft>
              <a:buNone/>
            </a:pPr>
            <a:r>
              <a:rPr lang="en-GB" sz="2000">
                <a:solidFill>
                  <a:schemeClr val="lt1"/>
                </a:solidFill>
                <a:latin typeface="Poppins"/>
                <a:ea typeface="Poppins"/>
                <a:cs typeface="Poppins"/>
                <a:sym typeface="Poppins"/>
              </a:rPr>
              <a:t>Even with professional recruiters. The process has a subjective </a:t>
            </a:r>
            <a:r>
              <a:rPr lang="en-GB" sz="2000">
                <a:solidFill>
                  <a:schemeClr val="lt1"/>
                </a:solidFill>
                <a:latin typeface="Poppins"/>
                <a:ea typeface="Poppins"/>
                <a:cs typeface="Poppins"/>
                <a:sym typeface="Poppins"/>
              </a:rPr>
              <a:t>element to it and different recruiters look for different things </a:t>
            </a:r>
            <a:endParaRPr sz="2000">
              <a:solidFill>
                <a:schemeClr val="lt1"/>
              </a:solidFill>
              <a:latin typeface="Poppins"/>
              <a:ea typeface="Poppins"/>
              <a:cs typeface="Poppins"/>
              <a:sym typeface="Poppins"/>
            </a:endParaRPr>
          </a:p>
          <a:p>
            <a:pPr indent="0" lvl="0" marL="0" rtl="0" algn="l">
              <a:spcBef>
                <a:spcPts val="0"/>
              </a:spcBef>
              <a:spcAft>
                <a:spcPts val="0"/>
              </a:spcAft>
              <a:buNone/>
            </a:pPr>
            <a:r>
              <a:rPr lang="en-GB" sz="2000">
                <a:solidFill>
                  <a:schemeClr val="lt1"/>
                </a:solidFill>
                <a:latin typeface="Poppins"/>
                <a:ea typeface="Poppins"/>
                <a:cs typeface="Poppins"/>
                <a:sym typeface="Poppins"/>
              </a:rPr>
              <a:t>BUT </a:t>
            </a:r>
            <a:endParaRPr sz="2000">
              <a:solidFill>
                <a:schemeClr val="lt1"/>
              </a:solidFill>
              <a:latin typeface="Poppins"/>
              <a:ea typeface="Poppins"/>
              <a:cs typeface="Poppins"/>
              <a:sym typeface="Poppins"/>
            </a:endParaRPr>
          </a:p>
          <a:p>
            <a:pPr indent="0" lvl="0" marL="0" rtl="0" algn="l">
              <a:spcBef>
                <a:spcPts val="0"/>
              </a:spcBef>
              <a:spcAft>
                <a:spcPts val="0"/>
              </a:spcAft>
              <a:buNone/>
            </a:pPr>
            <a:r>
              <a:t/>
            </a:r>
            <a:endParaRPr sz="2000">
              <a:solidFill>
                <a:schemeClr val="lt1"/>
              </a:solidFill>
              <a:latin typeface="Poppins"/>
              <a:ea typeface="Poppins"/>
              <a:cs typeface="Poppins"/>
              <a:sym typeface="Poppins"/>
            </a:endParaRPr>
          </a:p>
          <a:p>
            <a:pPr indent="0" lvl="0" marL="0" rtl="0" algn="l">
              <a:spcBef>
                <a:spcPts val="0"/>
              </a:spcBef>
              <a:spcAft>
                <a:spcPts val="0"/>
              </a:spcAft>
              <a:buNone/>
            </a:pPr>
            <a:r>
              <a:rPr lang="en-GB" sz="2000">
                <a:solidFill>
                  <a:schemeClr val="lt1"/>
                </a:solidFill>
                <a:latin typeface="Poppins"/>
                <a:ea typeface="Poppins"/>
                <a:cs typeface="Poppins"/>
                <a:sym typeface="Poppins"/>
              </a:rPr>
              <a:t>There are plenty of things you can do to increase your chances </a:t>
            </a:r>
            <a:endParaRPr sz="2000">
              <a:solidFill>
                <a:schemeClr val="lt1"/>
              </a:solidFill>
              <a:latin typeface="Poppins"/>
              <a:ea typeface="Poppins"/>
              <a:cs typeface="Poppins"/>
              <a:sym typeface="Poppins"/>
            </a:endParaRPr>
          </a:p>
          <a:p>
            <a:pPr indent="0" lvl="0" marL="0" rtl="0" algn="l">
              <a:spcBef>
                <a:spcPts val="0"/>
              </a:spcBef>
              <a:spcAft>
                <a:spcPts val="0"/>
              </a:spcAft>
              <a:buNone/>
            </a:pPr>
            <a:r>
              <a:t/>
            </a:r>
            <a:endParaRPr sz="2000">
              <a:solidFill>
                <a:schemeClr val="lt1"/>
              </a:solidFill>
              <a:latin typeface="Poppins"/>
              <a:ea typeface="Poppins"/>
              <a:cs typeface="Poppins"/>
              <a:sym typeface="Poppins"/>
            </a:endParaRPr>
          </a:p>
          <a:p>
            <a:pPr indent="0" lvl="0" marL="0" rtl="0" algn="l">
              <a:spcBef>
                <a:spcPts val="0"/>
              </a:spcBef>
              <a:spcAft>
                <a:spcPts val="0"/>
              </a:spcAft>
              <a:buNone/>
            </a:pPr>
            <a:r>
              <a:rPr lang="en-GB" sz="2000">
                <a:solidFill>
                  <a:schemeClr val="lt1"/>
                </a:solidFill>
                <a:latin typeface="Poppins"/>
                <a:ea typeface="Poppins"/>
                <a:cs typeface="Poppins"/>
                <a:sym typeface="Poppins"/>
              </a:rPr>
              <a:t>We plan to help increase your chances this week</a:t>
            </a:r>
            <a:endParaRPr sz="2000">
              <a:solidFill>
                <a:schemeClr val="lt1"/>
              </a:solidFill>
              <a:latin typeface="Poppins"/>
              <a:ea typeface="Poppins"/>
              <a:cs typeface="Poppins"/>
              <a:sym typeface="Poppins"/>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222" name="Shape 222"/>
        <p:cNvGrpSpPr/>
        <p:nvPr/>
      </p:nvGrpSpPr>
      <p:grpSpPr>
        <a:xfrm>
          <a:off x="0" y="0"/>
          <a:ext cx="0" cy="0"/>
          <a:chOff x="0" y="0"/>
          <a:chExt cx="0" cy="0"/>
        </a:xfrm>
      </p:grpSpPr>
      <p:sp>
        <p:nvSpPr>
          <p:cNvPr id="223" name="Google Shape;223;p33"/>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224" name="Google Shape;224;p33"/>
          <p:cNvSpPr txBox="1"/>
          <p:nvPr/>
        </p:nvSpPr>
        <p:spPr>
          <a:xfrm>
            <a:off x="1563900" y="353825"/>
            <a:ext cx="57276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100">
                <a:solidFill>
                  <a:schemeClr val="lt1"/>
                </a:solidFill>
                <a:latin typeface="Poppins"/>
                <a:ea typeface="Poppins"/>
                <a:cs typeface="Poppins"/>
                <a:sym typeface="Poppins"/>
              </a:rPr>
              <a:t>What do I want from a job? </a:t>
            </a:r>
            <a:endParaRPr sz="1300">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lt1"/>
              </a:solidFill>
              <a:latin typeface="Arial"/>
              <a:ea typeface="Arial"/>
              <a:cs typeface="Arial"/>
              <a:sym typeface="Arial"/>
            </a:endParaRPr>
          </a:p>
        </p:txBody>
      </p:sp>
      <p:pic>
        <p:nvPicPr>
          <p:cNvPr id="225" name="Google Shape;225;p33"/>
          <p:cNvPicPr preferRelativeResize="0"/>
          <p:nvPr/>
        </p:nvPicPr>
        <p:blipFill>
          <a:blip r:embed="rId3">
            <a:alphaModFix/>
          </a:blip>
          <a:stretch>
            <a:fillRect/>
          </a:stretch>
        </p:blipFill>
        <p:spPr>
          <a:xfrm>
            <a:off x="6427375" y="1781400"/>
            <a:ext cx="2198151" cy="1661774"/>
          </a:xfrm>
          <a:prstGeom prst="rect">
            <a:avLst/>
          </a:prstGeom>
          <a:noFill/>
          <a:ln>
            <a:noFill/>
          </a:ln>
        </p:spPr>
      </p:pic>
      <p:sp>
        <p:nvSpPr>
          <p:cNvPr id="226" name="Google Shape;226;p33"/>
          <p:cNvSpPr txBox="1"/>
          <p:nvPr/>
        </p:nvSpPr>
        <p:spPr>
          <a:xfrm>
            <a:off x="594125" y="1407950"/>
            <a:ext cx="5262300" cy="3601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latin typeface="Poppins"/>
                <a:ea typeface="Poppins"/>
                <a:cs typeface="Poppins"/>
                <a:sym typeface="Poppins"/>
              </a:rPr>
              <a:t>W</a:t>
            </a:r>
            <a:r>
              <a:rPr lang="en-GB" sz="1800">
                <a:solidFill>
                  <a:schemeClr val="lt1"/>
                </a:solidFill>
                <a:latin typeface="Poppins"/>
                <a:ea typeface="Poppins"/>
                <a:cs typeface="Poppins"/>
                <a:sym typeface="Poppins"/>
              </a:rPr>
              <a:t>hat led to job satisfaction in the past? </a:t>
            </a:r>
            <a:endParaRPr sz="1800">
              <a:solidFill>
                <a:schemeClr val="lt1"/>
              </a:solidFill>
              <a:latin typeface="Poppins"/>
              <a:ea typeface="Poppins"/>
              <a:cs typeface="Poppins"/>
              <a:sym typeface="Poppins"/>
            </a:endParaRPr>
          </a:p>
          <a:p>
            <a:pPr indent="0" lvl="0" marL="0" rtl="0" algn="l">
              <a:spcBef>
                <a:spcPts val="0"/>
              </a:spcBef>
              <a:spcAft>
                <a:spcPts val="0"/>
              </a:spcAft>
              <a:buNone/>
            </a:pPr>
            <a:r>
              <a:t/>
            </a:r>
            <a:endParaRPr sz="1800">
              <a:solidFill>
                <a:schemeClr val="lt1"/>
              </a:solidFill>
              <a:latin typeface="Poppins"/>
              <a:ea typeface="Poppins"/>
              <a:cs typeface="Poppins"/>
              <a:sym typeface="Poppins"/>
            </a:endParaRPr>
          </a:p>
          <a:p>
            <a:pPr indent="0" lvl="0" marL="0" rtl="0" algn="l">
              <a:spcBef>
                <a:spcPts val="0"/>
              </a:spcBef>
              <a:spcAft>
                <a:spcPts val="0"/>
              </a:spcAft>
              <a:buNone/>
            </a:pPr>
            <a:r>
              <a:rPr lang="en-GB" sz="1800">
                <a:solidFill>
                  <a:schemeClr val="lt1"/>
                </a:solidFill>
                <a:latin typeface="Poppins"/>
                <a:ea typeface="Poppins"/>
                <a:cs typeface="Poppins"/>
                <a:sym typeface="Poppins"/>
              </a:rPr>
              <a:t>List items from worst to best. </a:t>
            </a:r>
            <a:endParaRPr sz="1800">
              <a:solidFill>
                <a:schemeClr val="lt1"/>
              </a:solidFill>
              <a:latin typeface="Poppins"/>
              <a:ea typeface="Poppins"/>
              <a:cs typeface="Poppins"/>
              <a:sym typeface="Poppins"/>
            </a:endParaRPr>
          </a:p>
          <a:p>
            <a:pPr indent="0" lvl="0" marL="0" rtl="0" algn="l">
              <a:spcBef>
                <a:spcPts val="0"/>
              </a:spcBef>
              <a:spcAft>
                <a:spcPts val="0"/>
              </a:spcAft>
              <a:buNone/>
            </a:pPr>
            <a:r>
              <a:t/>
            </a:r>
            <a:endParaRPr sz="1800">
              <a:solidFill>
                <a:schemeClr val="lt1"/>
              </a:solidFill>
              <a:latin typeface="Poppins"/>
              <a:ea typeface="Poppins"/>
              <a:cs typeface="Poppins"/>
              <a:sym typeface="Poppins"/>
            </a:endParaRPr>
          </a:p>
          <a:p>
            <a:pPr indent="0" lvl="0" marL="0" rtl="0" algn="l">
              <a:spcBef>
                <a:spcPts val="0"/>
              </a:spcBef>
              <a:spcAft>
                <a:spcPts val="0"/>
              </a:spcAft>
              <a:buNone/>
            </a:pPr>
            <a:r>
              <a:rPr lang="en-GB" sz="1800">
                <a:solidFill>
                  <a:schemeClr val="lt1"/>
                </a:solidFill>
                <a:latin typeface="Poppins"/>
                <a:ea typeface="Poppins"/>
                <a:cs typeface="Poppins"/>
                <a:sym typeface="Poppins"/>
              </a:rPr>
              <a:t>Focus on personal experience and not objective job satisfaction like pensions/salary etc. </a:t>
            </a:r>
            <a:endParaRPr sz="1800">
              <a:solidFill>
                <a:schemeClr val="lt1"/>
              </a:solidFill>
              <a:latin typeface="Poppins"/>
              <a:ea typeface="Poppins"/>
              <a:cs typeface="Poppins"/>
              <a:sym typeface="Poppins"/>
            </a:endParaRPr>
          </a:p>
          <a:p>
            <a:pPr indent="0" lvl="0" marL="0" rtl="0" algn="l">
              <a:spcBef>
                <a:spcPts val="0"/>
              </a:spcBef>
              <a:spcAft>
                <a:spcPts val="0"/>
              </a:spcAft>
              <a:buNone/>
            </a:pPr>
            <a:r>
              <a:t/>
            </a:r>
            <a:endParaRPr sz="1800">
              <a:solidFill>
                <a:schemeClr val="lt1"/>
              </a:solidFill>
              <a:latin typeface="Poppins"/>
              <a:ea typeface="Poppins"/>
              <a:cs typeface="Poppins"/>
              <a:sym typeface="Poppins"/>
            </a:endParaRPr>
          </a:p>
          <a:p>
            <a:pPr indent="0" lvl="0" marL="0" rtl="0" algn="l">
              <a:spcBef>
                <a:spcPts val="0"/>
              </a:spcBef>
              <a:spcAft>
                <a:spcPts val="0"/>
              </a:spcAft>
              <a:buNone/>
            </a:pPr>
            <a:r>
              <a:rPr lang="en-GB" sz="1800">
                <a:solidFill>
                  <a:schemeClr val="lt1"/>
                </a:solidFill>
                <a:latin typeface="Poppins"/>
                <a:ea typeface="Poppins"/>
                <a:cs typeface="Poppins"/>
                <a:sym typeface="Poppins"/>
              </a:rPr>
              <a:t>What really made you get up in the morning or smile at work. </a:t>
            </a:r>
            <a:endParaRPr sz="1800">
              <a:solidFill>
                <a:schemeClr val="lt1"/>
              </a:solidFill>
              <a:latin typeface="Poppins"/>
              <a:ea typeface="Poppins"/>
              <a:cs typeface="Poppins"/>
              <a:sym typeface="Poppins"/>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230" name="Shape 230"/>
        <p:cNvGrpSpPr/>
        <p:nvPr/>
      </p:nvGrpSpPr>
      <p:grpSpPr>
        <a:xfrm>
          <a:off x="0" y="0"/>
          <a:ext cx="0" cy="0"/>
          <a:chOff x="0" y="0"/>
          <a:chExt cx="0" cy="0"/>
        </a:xfrm>
      </p:grpSpPr>
      <p:sp>
        <p:nvSpPr>
          <p:cNvPr id="231" name="Google Shape;231;p34"/>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232" name="Google Shape;232;p34"/>
          <p:cNvSpPr txBox="1"/>
          <p:nvPr/>
        </p:nvSpPr>
        <p:spPr>
          <a:xfrm>
            <a:off x="1239200" y="353825"/>
            <a:ext cx="66204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100">
                <a:solidFill>
                  <a:schemeClr val="lt1"/>
                </a:solidFill>
                <a:latin typeface="Poppins"/>
                <a:ea typeface="Poppins"/>
                <a:cs typeface="Poppins"/>
                <a:sym typeface="Poppins"/>
              </a:rPr>
              <a:t>7 Factor Job Satisfaction Model </a:t>
            </a:r>
            <a:endParaRPr b="1" sz="21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200"/>
              <a:buFont typeface="Arial"/>
              <a:buNone/>
            </a:pPr>
            <a:r>
              <a:rPr b="1" lang="en-GB" sz="1000">
                <a:solidFill>
                  <a:schemeClr val="lt1"/>
                </a:solidFill>
                <a:latin typeface="Poppins"/>
                <a:ea typeface="Poppins"/>
                <a:cs typeface="Poppins"/>
                <a:sym typeface="Poppins"/>
              </a:rPr>
              <a:t>(Roelen, Koopmans &amp; Goothoff, 2008)</a:t>
            </a:r>
            <a:endParaRPr sz="200">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lt1"/>
              </a:solidFill>
              <a:latin typeface="Arial"/>
              <a:ea typeface="Arial"/>
              <a:cs typeface="Arial"/>
              <a:sym typeface="Arial"/>
            </a:endParaRPr>
          </a:p>
        </p:txBody>
      </p:sp>
      <p:pic>
        <p:nvPicPr>
          <p:cNvPr id="233" name="Google Shape;233;p34"/>
          <p:cNvPicPr preferRelativeResize="0"/>
          <p:nvPr/>
        </p:nvPicPr>
        <p:blipFill>
          <a:blip r:embed="rId3">
            <a:alphaModFix/>
          </a:blip>
          <a:stretch>
            <a:fillRect/>
          </a:stretch>
        </p:blipFill>
        <p:spPr>
          <a:xfrm>
            <a:off x="6427375" y="1781400"/>
            <a:ext cx="2198151" cy="1661774"/>
          </a:xfrm>
          <a:prstGeom prst="rect">
            <a:avLst/>
          </a:prstGeom>
          <a:noFill/>
          <a:ln>
            <a:noFill/>
          </a:ln>
        </p:spPr>
      </p:pic>
      <p:sp>
        <p:nvSpPr>
          <p:cNvPr id="234" name="Google Shape;234;p34"/>
          <p:cNvSpPr txBox="1"/>
          <p:nvPr/>
        </p:nvSpPr>
        <p:spPr>
          <a:xfrm>
            <a:off x="594125" y="1187275"/>
            <a:ext cx="5262300" cy="3786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rPr>
              <a:t>Task Variety </a:t>
            </a:r>
            <a:endParaRPr sz="1800">
              <a:solidFill>
                <a:schemeClr val="lt1"/>
              </a:solidFill>
            </a:endParaRPr>
          </a:p>
          <a:p>
            <a:pPr indent="0" lvl="0" marL="0" rtl="0" algn="l">
              <a:spcBef>
                <a:spcPts val="0"/>
              </a:spcBef>
              <a:spcAft>
                <a:spcPts val="0"/>
              </a:spcAft>
              <a:buNone/>
            </a:pPr>
            <a:r>
              <a:t/>
            </a:r>
            <a:endParaRPr sz="1800">
              <a:solidFill>
                <a:schemeClr val="lt1"/>
              </a:solidFill>
            </a:endParaRPr>
          </a:p>
          <a:p>
            <a:pPr indent="0" lvl="0" marL="0" rtl="0" algn="l">
              <a:spcBef>
                <a:spcPts val="0"/>
              </a:spcBef>
              <a:spcAft>
                <a:spcPts val="0"/>
              </a:spcAft>
              <a:buNone/>
            </a:pPr>
            <a:r>
              <a:rPr lang="en-GB" sz="1800">
                <a:solidFill>
                  <a:schemeClr val="lt1"/>
                </a:solidFill>
              </a:rPr>
              <a:t>Colleagues  </a:t>
            </a:r>
            <a:endParaRPr sz="1800">
              <a:solidFill>
                <a:schemeClr val="lt1"/>
              </a:solidFill>
            </a:endParaRPr>
          </a:p>
          <a:p>
            <a:pPr indent="0" lvl="0" marL="0" rtl="0" algn="l">
              <a:spcBef>
                <a:spcPts val="0"/>
              </a:spcBef>
              <a:spcAft>
                <a:spcPts val="0"/>
              </a:spcAft>
              <a:buNone/>
            </a:pPr>
            <a:r>
              <a:t/>
            </a:r>
            <a:endParaRPr sz="1800">
              <a:solidFill>
                <a:schemeClr val="lt1"/>
              </a:solidFill>
            </a:endParaRPr>
          </a:p>
          <a:p>
            <a:pPr indent="0" lvl="0" marL="0" rtl="0" algn="l">
              <a:spcBef>
                <a:spcPts val="0"/>
              </a:spcBef>
              <a:spcAft>
                <a:spcPts val="0"/>
              </a:spcAft>
              <a:buNone/>
            </a:pPr>
            <a:r>
              <a:rPr lang="en-GB" sz="1800">
                <a:solidFill>
                  <a:schemeClr val="lt1"/>
                </a:solidFill>
              </a:rPr>
              <a:t>Working Conditions</a:t>
            </a:r>
            <a:endParaRPr sz="1800">
              <a:solidFill>
                <a:schemeClr val="lt1"/>
              </a:solidFill>
            </a:endParaRPr>
          </a:p>
          <a:p>
            <a:pPr indent="0" lvl="0" marL="0" rtl="0" algn="l">
              <a:spcBef>
                <a:spcPts val="0"/>
              </a:spcBef>
              <a:spcAft>
                <a:spcPts val="0"/>
              </a:spcAft>
              <a:buNone/>
            </a:pPr>
            <a:r>
              <a:rPr lang="en-GB" sz="1800">
                <a:solidFill>
                  <a:schemeClr val="lt1"/>
                </a:solidFill>
              </a:rPr>
              <a:t> </a:t>
            </a:r>
            <a:endParaRPr sz="1800">
              <a:solidFill>
                <a:schemeClr val="lt1"/>
              </a:solidFill>
            </a:endParaRPr>
          </a:p>
          <a:p>
            <a:pPr indent="0" lvl="0" marL="0" rtl="0" algn="l">
              <a:spcBef>
                <a:spcPts val="0"/>
              </a:spcBef>
              <a:spcAft>
                <a:spcPts val="0"/>
              </a:spcAft>
              <a:buNone/>
            </a:pPr>
            <a:r>
              <a:rPr lang="en-GB" sz="1800">
                <a:solidFill>
                  <a:schemeClr val="lt1"/>
                </a:solidFill>
              </a:rPr>
              <a:t>Workload </a:t>
            </a:r>
            <a:endParaRPr sz="1800">
              <a:solidFill>
                <a:schemeClr val="lt1"/>
              </a:solidFill>
            </a:endParaRPr>
          </a:p>
          <a:p>
            <a:pPr indent="0" lvl="0" marL="0" rtl="0" algn="l">
              <a:spcBef>
                <a:spcPts val="0"/>
              </a:spcBef>
              <a:spcAft>
                <a:spcPts val="0"/>
              </a:spcAft>
              <a:buNone/>
            </a:pPr>
            <a:r>
              <a:t/>
            </a:r>
            <a:endParaRPr sz="1800">
              <a:solidFill>
                <a:schemeClr val="lt1"/>
              </a:solidFill>
            </a:endParaRPr>
          </a:p>
          <a:p>
            <a:pPr indent="0" lvl="0" marL="0" rtl="0" algn="l">
              <a:spcBef>
                <a:spcPts val="0"/>
              </a:spcBef>
              <a:spcAft>
                <a:spcPts val="0"/>
              </a:spcAft>
              <a:buNone/>
            </a:pPr>
            <a:r>
              <a:rPr lang="en-GB" sz="1800">
                <a:solidFill>
                  <a:schemeClr val="lt1"/>
                </a:solidFill>
              </a:rPr>
              <a:t>Autonomy </a:t>
            </a:r>
            <a:endParaRPr sz="1800">
              <a:solidFill>
                <a:schemeClr val="lt1"/>
              </a:solidFill>
            </a:endParaRPr>
          </a:p>
          <a:p>
            <a:pPr indent="0" lvl="0" marL="0" rtl="0" algn="l">
              <a:spcBef>
                <a:spcPts val="0"/>
              </a:spcBef>
              <a:spcAft>
                <a:spcPts val="0"/>
              </a:spcAft>
              <a:buNone/>
            </a:pPr>
            <a:r>
              <a:t/>
            </a:r>
            <a:endParaRPr sz="1800">
              <a:solidFill>
                <a:schemeClr val="lt1"/>
              </a:solidFill>
            </a:endParaRPr>
          </a:p>
          <a:p>
            <a:pPr indent="0" lvl="0" marL="0" rtl="0" algn="l">
              <a:spcBef>
                <a:spcPts val="0"/>
              </a:spcBef>
              <a:spcAft>
                <a:spcPts val="0"/>
              </a:spcAft>
              <a:buNone/>
            </a:pPr>
            <a:r>
              <a:rPr lang="en-GB" sz="1800">
                <a:solidFill>
                  <a:schemeClr val="lt1"/>
                </a:solidFill>
              </a:rPr>
              <a:t>Educational and Developmental </a:t>
            </a:r>
            <a:r>
              <a:rPr lang="en-GB" sz="1800">
                <a:solidFill>
                  <a:schemeClr val="lt1"/>
                </a:solidFill>
              </a:rPr>
              <a:t>Opportunities</a:t>
            </a:r>
            <a:r>
              <a:rPr lang="en-GB" sz="1800">
                <a:solidFill>
                  <a:schemeClr val="lt1"/>
                </a:solidFill>
              </a:rPr>
              <a:t> </a:t>
            </a:r>
            <a:endParaRPr sz="1800">
              <a:solidFill>
                <a:schemeClr val="lt1"/>
              </a:solidFill>
            </a:endParaRPr>
          </a:p>
          <a:p>
            <a:pPr indent="0" lvl="0" marL="0" rtl="0" algn="l">
              <a:spcBef>
                <a:spcPts val="0"/>
              </a:spcBef>
              <a:spcAft>
                <a:spcPts val="0"/>
              </a:spcAft>
              <a:buNone/>
            </a:pPr>
            <a:r>
              <a:t/>
            </a:r>
            <a:endParaRPr sz="1800">
              <a:solidFill>
                <a:schemeClr val="lt1"/>
              </a:solidFill>
            </a:endParaRPr>
          </a:p>
          <a:p>
            <a:pPr indent="0" lvl="0" marL="0" rtl="0" algn="l">
              <a:spcBef>
                <a:spcPts val="0"/>
              </a:spcBef>
              <a:spcAft>
                <a:spcPts val="0"/>
              </a:spcAft>
              <a:buNone/>
            </a:pPr>
            <a:r>
              <a:rPr lang="en-GB" sz="1800">
                <a:solidFill>
                  <a:schemeClr val="lt1"/>
                </a:solidFill>
              </a:rPr>
              <a:t>Congruence</a:t>
            </a:r>
            <a:r>
              <a:rPr lang="en-GB" sz="1800">
                <a:solidFill>
                  <a:schemeClr val="lt1"/>
                </a:solidFill>
              </a:rPr>
              <a:t> (</a:t>
            </a:r>
            <a:r>
              <a:rPr lang="en-GB" sz="1800">
                <a:solidFill>
                  <a:schemeClr val="lt1"/>
                </a:solidFill>
              </a:rPr>
              <a:t>compatibility)</a:t>
            </a:r>
            <a:r>
              <a:rPr lang="en-GB" sz="1800">
                <a:solidFill>
                  <a:schemeClr val="lt1"/>
                </a:solidFill>
              </a:rPr>
              <a:t>  </a:t>
            </a:r>
            <a:endParaRPr sz="1800">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238" name="Shape 238"/>
        <p:cNvGrpSpPr/>
        <p:nvPr/>
      </p:nvGrpSpPr>
      <p:grpSpPr>
        <a:xfrm>
          <a:off x="0" y="0"/>
          <a:ext cx="0" cy="0"/>
          <a:chOff x="0" y="0"/>
          <a:chExt cx="0" cy="0"/>
        </a:xfrm>
      </p:grpSpPr>
      <p:sp>
        <p:nvSpPr>
          <p:cNvPr id="239" name="Google Shape;239;p35"/>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240" name="Google Shape;240;p35"/>
          <p:cNvSpPr txBox="1"/>
          <p:nvPr/>
        </p:nvSpPr>
        <p:spPr>
          <a:xfrm>
            <a:off x="1239200" y="353825"/>
            <a:ext cx="66204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100">
                <a:solidFill>
                  <a:schemeClr val="lt1"/>
                </a:solidFill>
                <a:latin typeface="Poppins"/>
                <a:ea typeface="Poppins"/>
                <a:cs typeface="Poppins"/>
                <a:sym typeface="Poppins"/>
              </a:rPr>
              <a:t>7 Factor Job Satisfaction Model </a:t>
            </a:r>
            <a:endParaRPr b="1" sz="21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200"/>
              <a:buFont typeface="Arial"/>
              <a:buNone/>
            </a:pPr>
            <a:r>
              <a:rPr b="1" lang="en-GB" sz="1000">
                <a:solidFill>
                  <a:schemeClr val="lt1"/>
                </a:solidFill>
                <a:latin typeface="Poppins"/>
                <a:ea typeface="Poppins"/>
                <a:cs typeface="Poppins"/>
                <a:sym typeface="Poppins"/>
              </a:rPr>
              <a:t>(Roelen, Koopmans &amp; Goothoff, 2008)</a:t>
            </a:r>
            <a:endParaRPr sz="200">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lt1"/>
              </a:solidFill>
              <a:latin typeface="Arial"/>
              <a:ea typeface="Arial"/>
              <a:cs typeface="Arial"/>
              <a:sym typeface="Arial"/>
            </a:endParaRPr>
          </a:p>
        </p:txBody>
      </p:sp>
      <p:sp>
        <p:nvSpPr>
          <p:cNvPr id="241" name="Google Shape;241;p35"/>
          <p:cNvSpPr txBox="1"/>
          <p:nvPr/>
        </p:nvSpPr>
        <p:spPr>
          <a:xfrm>
            <a:off x="1150200" y="1798375"/>
            <a:ext cx="52623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chemeClr val="lt1"/>
                </a:solidFill>
              </a:rPr>
              <a:t>What does your job </a:t>
            </a:r>
            <a:r>
              <a:rPr lang="en-GB" sz="1800">
                <a:solidFill>
                  <a:schemeClr val="lt1"/>
                </a:solidFill>
              </a:rPr>
              <a:t>satisfaction list include?</a:t>
            </a:r>
            <a:endParaRPr sz="1800">
              <a:solidFill>
                <a:schemeClr val="lt1"/>
              </a:solidFill>
            </a:endParaRPr>
          </a:p>
          <a:p>
            <a:pPr indent="0" lvl="0" marL="0" rtl="0" algn="l">
              <a:spcBef>
                <a:spcPts val="0"/>
              </a:spcBef>
              <a:spcAft>
                <a:spcPts val="0"/>
              </a:spcAft>
              <a:buNone/>
            </a:pPr>
            <a:r>
              <a:rPr lang="en-GB" sz="1800">
                <a:solidFill>
                  <a:schemeClr val="lt1"/>
                </a:solidFill>
              </a:rPr>
              <a:t> </a:t>
            </a:r>
            <a:endParaRPr sz="1800">
              <a:solidFill>
                <a:schemeClr val="lt1"/>
              </a:solidFill>
            </a:endParaRPr>
          </a:p>
          <a:p>
            <a:pPr indent="0" lvl="0" marL="0" rtl="0" algn="l">
              <a:spcBef>
                <a:spcPts val="0"/>
              </a:spcBef>
              <a:spcAft>
                <a:spcPts val="0"/>
              </a:spcAft>
              <a:buNone/>
            </a:pPr>
            <a:r>
              <a:rPr lang="en-GB" sz="1800">
                <a:solidFill>
                  <a:schemeClr val="lt1"/>
                </a:solidFill>
              </a:rPr>
              <a:t>List from priority level </a:t>
            </a:r>
            <a:endParaRPr sz="1800">
              <a:solidFill>
                <a:schemeClr val="lt1"/>
              </a:solidFill>
            </a:endParaRPr>
          </a:p>
          <a:p>
            <a:pPr indent="0" lvl="0" marL="0" rtl="0" algn="l">
              <a:spcBef>
                <a:spcPts val="0"/>
              </a:spcBef>
              <a:spcAft>
                <a:spcPts val="0"/>
              </a:spcAft>
              <a:buNone/>
            </a:pPr>
            <a:r>
              <a:t/>
            </a:r>
            <a:endParaRPr sz="1800">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4DA2CD"/>
        </a:solidFill>
      </p:bgPr>
    </p:bg>
    <p:spTree>
      <p:nvGrpSpPr>
        <p:cNvPr id="245" name="Shape 245"/>
        <p:cNvGrpSpPr/>
        <p:nvPr/>
      </p:nvGrpSpPr>
      <p:grpSpPr>
        <a:xfrm>
          <a:off x="0" y="0"/>
          <a:ext cx="0" cy="0"/>
          <a:chOff x="0" y="0"/>
          <a:chExt cx="0" cy="0"/>
        </a:xfrm>
      </p:grpSpPr>
      <p:sp>
        <p:nvSpPr>
          <p:cNvPr id="246" name="Google Shape;246;p36"/>
          <p:cNvSpPr txBox="1"/>
          <p:nvPr/>
        </p:nvSpPr>
        <p:spPr>
          <a:xfrm>
            <a:off x="226625" y="261750"/>
            <a:ext cx="7900800" cy="4620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lang="en-GB" sz="1700">
                <a:solidFill>
                  <a:schemeClr val="lt1"/>
                </a:solidFill>
              </a:rPr>
              <a:t>D</a:t>
            </a:r>
            <a:r>
              <a:rPr lang="en-GB" sz="1700">
                <a:solidFill>
                  <a:schemeClr val="lt1"/>
                </a:solidFill>
              </a:rPr>
              <a:t>raw three circles and try to think about your past, present and future. </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lang="en-GB" sz="1700">
                <a:solidFill>
                  <a:schemeClr val="lt1"/>
                </a:solidFill>
              </a:rPr>
              <a:t>Arrange the circles on the page to suit where you are and how you feel</a:t>
            </a:r>
            <a:r>
              <a:rPr lang="en-GB" sz="1700">
                <a:solidFill>
                  <a:schemeClr val="dk2"/>
                </a:solidFill>
              </a:rPr>
              <a:t>. </a:t>
            </a:r>
            <a:endParaRPr sz="1700">
              <a:solidFill>
                <a:schemeClr val="dk2"/>
              </a:solidFill>
            </a:endParaRPr>
          </a:p>
          <a:p>
            <a:pPr indent="0" lvl="0" marL="0" rtl="0" algn="l">
              <a:lnSpc>
                <a:spcPct val="115000"/>
              </a:lnSpc>
              <a:spcBef>
                <a:spcPts val="0"/>
              </a:spcBef>
              <a:spcAft>
                <a:spcPts val="0"/>
              </a:spcAft>
              <a:buNone/>
            </a:pPr>
            <a:r>
              <a:t/>
            </a:r>
            <a:endParaRPr sz="1700">
              <a:solidFill>
                <a:schemeClr val="dk2"/>
              </a:solidFill>
            </a:endParaRPr>
          </a:p>
          <a:p>
            <a:pPr indent="0" lvl="0" marL="0" rtl="0" algn="l">
              <a:lnSpc>
                <a:spcPct val="115000"/>
              </a:lnSpc>
              <a:spcBef>
                <a:spcPts val="0"/>
              </a:spcBef>
              <a:spcAft>
                <a:spcPts val="0"/>
              </a:spcAft>
              <a:buNone/>
            </a:pPr>
            <a:r>
              <a:rPr lang="en-GB" sz="1700">
                <a:solidFill>
                  <a:schemeClr val="lt1"/>
                </a:solidFill>
              </a:rPr>
              <a:t>Answer the following questions </a:t>
            </a:r>
            <a:endParaRPr sz="1700">
              <a:solidFill>
                <a:schemeClr val="lt1"/>
              </a:solidFill>
            </a:endParaRPr>
          </a:p>
          <a:p>
            <a:pPr indent="0" lvl="0" marL="0" rtl="0" algn="l">
              <a:lnSpc>
                <a:spcPct val="115000"/>
              </a:lnSpc>
              <a:spcBef>
                <a:spcPts val="0"/>
              </a:spcBef>
              <a:spcAft>
                <a:spcPts val="0"/>
              </a:spcAft>
              <a:buClr>
                <a:schemeClr val="dk1"/>
              </a:buClr>
              <a:buSzPts val="1100"/>
              <a:buFont typeface="Arial"/>
              <a:buNone/>
            </a:pPr>
            <a:r>
              <a:t/>
            </a:r>
            <a:endParaRPr sz="1700">
              <a:solidFill>
                <a:schemeClr val="dk2"/>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What were you thinking about as you drew the circles? </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What do their relative sizes mean to you? </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Describe a recent choice you have made and identify the time zone you focused on while making the decision</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Use 3 words to describe how you feel about your past. Present and future</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Define work and play. Compare and contrast them </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How will your future adult life be different of that from your parents? </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GB" sz="1700">
                <a:solidFill>
                  <a:schemeClr val="lt1"/>
                </a:solidFill>
              </a:rPr>
              <a:t>How will it be different from now? </a:t>
            </a:r>
            <a:endParaRPr sz="17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250" name="Shape 250"/>
        <p:cNvGrpSpPr/>
        <p:nvPr/>
      </p:nvGrpSpPr>
      <p:grpSpPr>
        <a:xfrm>
          <a:off x="0" y="0"/>
          <a:ext cx="0" cy="0"/>
          <a:chOff x="0" y="0"/>
          <a:chExt cx="0" cy="0"/>
        </a:xfrm>
      </p:grpSpPr>
      <p:sp>
        <p:nvSpPr>
          <p:cNvPr id="251" name="Google Shape;251;p37"/>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252" name="Google Shape;252;p37"/>
          <p:cNvSpPr txBox="1"/>
          <p:nvPr/>
        </p:nvSpPr>
        <p:spPr>
          <a:xfrm>
            <a:off x="1563900" y="437225"/>
            <a:ext cx="5727600" cy="4086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1800">
                <a:solidFill>
                  <a:schemeClr val="lt1"/>
                </a:solidFill>
                <a:latin typeface="Karla"/>
                <a:ea typeface="Karla"/>
                <a:cs typeface="Karla"/>
                <a:sym typeface="Karla"/>
              </a:rPr>
              <a:t>Homework </a:t>
            </a:r>
            <a:endParaRPr b="1" i="0" sz="1800" u="none" cap="none" strike="noStrike">
              <a:solidFill>
                <a:schemeClr val="lt1"/>
              </a:solidFill>
              <a:latin typeface="Karla"/>
              <a:ea typeface="Karla"/>
              <a:cs typeface="Karla"/>
              <a:sym typeface="Karla"/>
            </a:endParaRPr>
          </a:p>
        </p:txBody>
      </p:sp>
      <p:sp>
        <p:nvSpPr>
          <p:cNvPr id="253" name="Google Shape;253;p37"/>
          <p:cNvSpPr txBox="1"/>
          <p:nvPr/>
        </p:nvSpPr>
        <p:spPr>
          <a:xfrm>
            <a:off x="753475" y="1147850"/>
            <a:ext cx="7820400" cy="3621600"/>
          </a:xfrm>
          <a:prstGeom prst="rect">
            <a:avLst/>
          </a:prstGeom>
          <a:noFill/>
          <a:ln>
            <a:noFill/>
          </a:ln>
        </p:spPr>
        <p:txBody>
          <a:bodyPr anchorCtr="0" anchor="t" bIns="45700" lIns="91425" spcFirstLastPara="1" rIns="91425" wrap="square" tIns="45700">
            <a:noAutofit/>
          </a:bodyPr>
          <a:lstStyle/>
          <a:p>
            <a:pPr indent="-311150" lvl="0" marL="457200" marR="0" rtl="0" algn="l">
              <a:lnSpc>
                <a:spcPct val="115000"/>
              </a:lnSpc>
              <a:spcBef>
                <a:spcPts val="0"/>
              </a:spcBef>
              <a:spcAft>
                <a:spcPts val="0"/>
              </a:spcAft>
              <a:buClr>
                <a:schemeClr val="lt1"/>
              </a:buClr>
              <a:buSzPts val="1300"/>
              <a:buFont typeface="Poppins"/>
              <a:buChar char="●"/>
            </a:pPr>
            <a:r>
              <a:rPr lang="en-GB" sz="1300">
                <a:solidFill>
                  <a:schemeClr val="lt1"/>
                </a:solidFill>
                <a:latin typeface="Poppins"/>
                <a:ea typeface="Poppins"/>
                <a:cs typeface="Poppins"/>
                <a:sym typeface="Poppins"/>
              </a:rPr>
              <a:t>Make a list of your soft skills and previous experience and how they can add value to a business or team - this is part of your value add (10-15min).</a:t>
            </a:r>
            <a:endParaRPr sz="1300">
              <a:solidFill>
                <a:schemeClr val="lt1"/>
              </a:solidFill>
              <a:latin typeface="Poppins"/>
              <a:ea typeface="Poppins"/>
              <a:cs typeface="Poppins"/>
              <a:sym typeface="Poppins"/>
            </a:endParaRPr>
          </a:p>
          <a:p>
            <a:pPr indent="-311150" lvl="0" marL="457200" marR="0" rtl="0" algn="l">
              <a:lnSpc>
                <a:spcPct val="115000"/>
              </a:lnSpc>
              <a:spcBef>
                <a:spcPts val="0"/>
              </a:spcBef>
              <a:spcAft>
                <a:spcPts val="0"/>
              </a:spcAft>
              <a:buClr>
                <a:schemeClr val="lt1"/>
              </a:buClr>
              <a:buSzPts val="1300"/>
              <a:buFont typeface="Karla"/>
              <a:buChar char="●"/>
            </a:pPr>
            <a:r>
              <a:rPr i="0" lang="en-GB" sz="1300" u="none" cap="none" strike="noStrike">
                <a:solidFill>
                  <a:schemeClr val="lt1"/>
                </a:solidFill>
                <a:latin typeface="Poppins"/>
                <a:ea typeface="Poppins"/>
                <a:cs typeface="Poppins"/>
                <a:sym typeface="Poppins"/>
              </a:rPr>
              <a:t>Think about using these to pr</a:t>
            </a:r>
            <a:r>
              <a:rPr lang="en-GB" sz="1300">
                <a:solidFill>
                  <a:schemeClr val="lt1"/>
                </a:solidFill>
                <a:latin typeface="Poppins"/>
                <a:ea typeface="Poppins"/>
                <a:cs typeface="Poppins"/>
                <a:sym typeface="Poppins"/>
              </a:rPr>
              <a:t>epare </a:t>
            </a:r>
            <a:r>
              <a:rPr b="1" i="0" lang="en-GB" sz="1300" u="none" cap="none" strike="noStrike">
                <a:solidFill>
                  <a:schemeClr val="lt1"/>
                </a:solidFill>
                <a:latin typeface="Poppins"/>
                <a:ea typeface="Poppins"/>
                <a:cs typeface="Poppins"/>
                <a:sym typeface="Poppins"/>
              </a:rPr>
              <a:t>2-3 sentences </a:t>
            </a:r>
            <a:r>
              <a:rPr i="0" lang="en-GB" sz="1300" u="none" cap="none" strike="noStrike">
                <a:solidFill>
                  <a:schemeClr val="lt1"/>
                </a:solidFill>
                <a:latin typeface="Poppins"/>
                <a:ea typeface="Poppins"/>
                <a:cs typeface="Poppins"/>
                <a:sym typeface="Poppins"/>
              </a:rPr>
              <a:t>that can summarise you</a:t>
            </a:r>
            <a:r>
              <a:rPr lang="en-GB" sz="1300">
                <a:solidFill>
                  <a:schemeClr val="lt1"/>
                </a:solidFill>
                <a:latin typeface="Poppins"/>
                <a:ea typeface="Poppins"/>
                <a:cs typeface="Poppins"/>
                <a:sym typeface="Poppins"/>
              </a:rPr>
              <a:t> in the style of a CV opening personal statement - i.e. whose CV are they reading?</a:t>
            </a:r>
            <a:endParaRPr sz="1500">
              <a:solidFill>
                <a:schemeClr val="lt1"/>
              </a:solidFill>
              <a:latin typeface="Poppins"/>
              <a:ea typeface="Poppins"/>
              <a:cs typeface="Poppins"/>
              <a:sym typeface="Poppins"/>
            </a:endParaRPr>
          </a:p>
          <a:p>
            <a:pPr indent="0" lvl="0" marL="0" marR="0" rtl="0" algn="l">
              <a:lnSpc>
                <a:spcPct val="115000"/>
              </a:lnSpc>
              <a:spcBef>
                <a:spcPts val="0"/>
              </a:spcBef>
              <a:spcAft>
                <a:spcPts val="0"/>
              </a:spcAft>
              <a:buNone/>
            </a:pPr>
            <a:r>
              <a:t/>
            </a:r>
            <a:endParaRPr sz="1500">
              <a:solidFill>
                <a:schemeClr val="lt1"/>
              </a:solidFill>
              <a:latin typeface="Poppins"/>
              <a:ea typeface="Poppins"/>
              <a:cs typeface="Poppins"/>
              <a:sym typeface="Poppins"/>
            </a:endParaRPr>
          </a:p>
        </p:txBody>
      </p:sp>
      <p:sp>
        <p:nvSpPr>
          <p:cNvPr id="254" name="Google Shape;254;p37"/>
          <p:cNvSpPr txBox="1"/>
          <p:nvPr/>
        </p:nvSpPr>
        <p:spPr>
          <a:xfrm>
            <a:off x="3689550" y="2310275"/>
            <a:ext cx="4884300" cy="25563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lt1"/>
              </a:buClr>
              <a:buSzPts val="1200"/>
              <a:buFont typeface="Poppins"/>
              <a:buChar char="●"/>
            </a:pPr>
            <a:r>
              <a:rPr lang="en-GB" sz="1200">
                <a:solidFill>
                  <a:schemeClr val="lt1"/>
                </a:solidFill>
                <a:latin typeface="Poppins"/>
                <a:ea typeface="Poppins"/>
                <a:cs typeface="Poppins"/>
                <a:sym typeface="Poppins"/>
              </a:rPr>
              <a:t>It’s important to have a str</a:t>
            </a:r>
            <a:r>
              <a:rPr lang="en-GB" sz="1200">
                <a:solidFill>
                  <a:schemeClr val="lt1"/>
                </a:solidFill>
                <a:latin typeface="Poppins"/>
                <a:ea typeface="Poppins"/>
                <a:cs typeface="Poppins"/>
                <a:sym typeface="Poppins"/>
              </a:rPr>
              <a:t>ong &amp; individual CV / LinkedIn profile statement to introduce yourself and your achievements / offering.</a:t>
            </a:r>
            <a:endParaRPr sz="1200">
              <a:solidFill>
                <a:schemeClr val="lt1"/>
              </a:solidFill>
              <a:latin typeface="Poppins"/>
              <a:ea typeface="Poppins"/>
              <a:cs typeface="Poppins"/>
              <a:sym typeface="Poppins"/>
            </a:endParaRPr>
          </a:p>
          <a:p>
            <a:pPr indent="0" lvl="0" marL="0" rtl="0" algn="l">
              <a:lnSpc>
                <a:spcPct val="115000"/>
              </a:lnSpc>
              <a:spcBef>
                <a:spcPts val="0"/>
              </a:spcBef>
              <a:spcAft>
                <a:spcPts val="0"/>
              </a:spcAft>
              <a:buNone/>
            </a:pPr>
            <a:r>
              <a:t/>
            </a:r>
            <a:endParaRPr sz="400">
              <a:solidFill>
                <a:schemeClr val="lt1"/>
              </a:solidFill>
              <a:latin typeface="Poppins"/>
              <a:ea typeface="Poppins"/>
              <a:cs typeface="Poppins"/>
              <a:sym typeface="Poppins"/>
            </a:endParaRPr>
          </a:p>
          <a:p>
            <a:pPr indent="0" lvl="0" marL="0" rtl="0" algn="l">
              <a:lnSpc>
                <a:spcPct val="115000"/>
              </a:lnSpc>
              <a:spcBef>
                <a:spcPts val="0"/>
              </a:spcBef>
              <a:spcAft>
                <a:spcPts val="0"/>
              </a:spcAft>
              <a:buNone/>
            </a:pPr>
            <a:r>
              <a:t/>
            </a:r>
            <a:endParaRPr sz="1200">
              <a:solidFill>
                <a:schemeClr val="lt1"/>
              </a:solidFill>
              <a:latin typeface="Poppins"/>
              <a:ea typeface="Poppins"/>
              <a:cs typeface="Poppins"/>
              <a:sym typeface="Poppins"/>
            </a:endParaRPr>
          </a:p>
          <a:p>
            <a:pPr indent="0" lvl="0" marL="0" rtl="0" algn="l">
              <a:lnSpc>
                <a:spcPct val="115000"/>
              </a:lnSpc>
              <a:spcBef>
                <a:spcPts val="0"/>
              </a:spcBef>
              <a:spcAft>
                <a:spcPts val="0"/>
              </a:spcAft>
              <a:buNone/>
            </a:pPr>
            <a:r>
              <a:t/>
            </a:r>
            <a:endParaRPr sz="300">
              <a:solidFill>
                <a:schemeClr val="lt1"/>
              </a:solidFill>
              <a:latin typeface="Poppins"/>
              <a:ea typeface="Poppins"/>
              <a:cs typeface="Poppins"/>
              <a:sym typeface="Poppins"/>
            </a:endParaRPr>
          </a:p>
          <a:p>
            <a:pPr indent="-304800" lvl="0" marL="457200" rtl="0" algn="l">
              <a:lnSpc>
                <a:spcPct val="115000"/>
              </a:lnSpc>
              <a:spcBef>
                <a:spcPts val="0"/>
              </a:spcBef>
              <a:spcAft>
                <a:spcPts val="0"/>
              </a:spcAft>
              <a:buClr>
                <a:schemeClr val="lt1"/>
              </a:buClr>
              <a:buSzPts val="1200"/>
              <a:buFont typeface="Poppins"/>
              <a:buChar char="●"/>
            </a:pPr>
            <a:r>
              <a:rPr lang="en-GB" sz="1200">
                <a:solidFill>
                  <a:schemeClr val="lt1"/>
                </a:solidFill>
                <a:latin typeface="Poppins"/>
                <a:ea typeface="Poppins"/>
                <a:cs typeface="Poppins"/>
                <a:sym typeface="Poppins"/>
              </a:rPr>
              <a:t>It should describe your skills, motivations and show your individual intentions and  personality.</a:t>
            </a:r>
            <a:br>
              <a:rPr lang="en-GB" sz="1200">
                <a:solidFill>
                  <a:schemeClr val="lt1"/>
                </a:solidFill>
                <a:latin typeface="Poppins"/>
                <a:ea typeface="Poppins"/>
                <a:cs typeface="Poppins"/>
                <a:sym typeface="Poppins"/>
              </a:rPr>
            </a:br>
            <a:endParaRPr sz="1200">
              <a:solidFill>
                <a:schemeClr val="lt1"/>
              </a:solidFill>
              <a:latin typeface="Poppins"/>
              <a:ea typeface="Poppins"/>
              <a:cs typeface="Poppins"/>
              <a:sym typeface="Poppins"/>
            </a:endParaRPr>
          </a:p>
          <a:p>
            <a:pPr indent="0" lvl="0" marL="0" rtl="0" algn="l">
              <a:lnSpc>
                <a:spcPct val="115000"/>
              </a:lnSpc>
              <a:spcBef>
                <a:spcPts val="0"/>
              </a:spcBef>
              <a:spcAft>
                <a:spcPts val="0"/>
              </a:spcAft>
              <a:buNone/>
            </a:pPr>
            <a:r>
              <a:t/>
            </a:r>
            <a:endParaRPr sz="200">
              <a:solidFill>
                <a:schemeClr val="lt1"/>
              </a:solidFill>
              <a:latin typeface="Poppins"/>
              <a:ea typeface="Poppins"/>
              <a:cs typeface="Poppins"/>
              <a:sym typeface="Poppins"/>
            </a:endParaRPr>
          </a:p>
          <a:p>
            <a:pPr indent="-304800" lvl="0" marL="457200" rtl="0" algn="l">
              <a:lnSpc>
                <a:spcPct val="115000"/>
              </a:lnSpc>
              <a:spcBef>
                <a:spcPts val="0"/>
              </a:spcBef>
              <a:spcAft>
                <a:spcPts val="0"/>
              </a:spcAft>
              <a:buClr>
                <a:schemeClr val="lt1"/>
              </a:buClr>
              <a:buSzPts val="1200"/>
              <a:buFont typeface="Poppins"/>
              <a:buChar char="●"/>
            </a:pPr>
            <a:r>
              <a:rPr lang="en-GB" sz="1200">
                <a:solidFill>
                  <a:schemeClr val="lt1"/>
                </a:solidFill>
                <a:latin typeface="Poppins"/>
                <a:ea typeface="Poppins"/>
                <a:cs typeface="Poppins"/>
                <a:sym typeface="Poppins"/>
              </a:rPr>
              <a:t>Tell the reader who you are and what you offer them.</a:t>
            </a:r>
            <a:endParaRPr sz="1200">
              <a:solidFill>
                <a:schemeClr val="lt1"/>
              </a:solidFill>
              <a:latin typeface="Poppins"/>
              <a:ea typeface="Poppins"/>
              <a:cs typeface="Poppins"/>
              <a:sym typeface="Poppins"/>
            </a:endParaRPr>
          </a:p>
          <a:p>
            <a:pPr indent="0" lvl="0" marL="0" rtl="0" algn="l">
              <a:spcBef>
                <a:spcPts val="0"/>
              </a:spcBef>
              <a:spcAft>
                <a:spcPts val="0"/>
              </a:spcAft>
              <a:buNone/>
            </a:pPr>
            <a:r>
              <a:t/>
            </a:r>
            <a:endParaRPr>
              <a:solidFill>
                <a:srgbClr val="434343"/>
              </a:solidFill>
              <a:latin typeface="Poppins"/>
              <a:ea typeface="Poppins"/>
              <a:cs typeface="Poppins"/>
              <a:sym typeface="Poppins"/>
            </a:endParaRPr>
          </a:p>
        </p:txBody>
      </p:sp>
      <p:pic>
        <p:nvPicPr>
          <p:cNvPr id="255" name="Google Shape;255;p37"/>
          <p:cNvPicPr preferRelativeResize="0"/>
          <p:nvPr/>
        </p:nvPicPr>
        <p:blipFill>
          <a:blip r:embed="rId3">
            <a:alphaModFix/>
          </a:blip>
          <a:stretch>
            <a:fillRect/>
          </a:stretch>
        </p:blipFill>
        <p:spPr>
          <a:xfrm>
            <a:off x="303925" y="2425925"/>
            <a:ext cx="3281826" cy="17697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259" name="Shape 259"/>
        <p:cNvGrpSpPr/>
        <p:nvPr/>
      </p:nvGrpSpPr>
      <p:grpSpPr>
        <a:xfrm>
          <a:off x="0" y="0"/>
          <a:ext cx="0" cy="0"/>
          <a:chOff x="0" y="0"/>
          <a:chExt cx="0" cy="0"/>
        </a:xfrm>
      </p:grpSpPr>
      <p:sp>
        <p:nvSpPr>
          <p:cNvPr id="260" name="Google Shape;260;p38"/>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261" name="Google Shape;261;p38"/>
          <p:cNvSpPr txBox="1"/>
          <p:nvPr/>
        </p:nvSpPr>
        <p:spPr>
          <a:xfrm>
            <a:off x="1563900" y="277625"/>
            <a:ext cx="5727600" cy="671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1900">
                <a:solidFill>
                  <a:schemeClr val="lt1"/>
                </a:solidFill>
                <a:latin typeface="Karla"/>
                <a:ea typeface="Karla"/>
                <a:cs typeface="Karla"/>
                <a:sym typeface="Karla"/>
              </a:rPr>
              <a:t>CodeClan Employers:</a:t>
            </a:r>
            <a:br>
              <a:rPr b="1" lang="en-GB" sz="1900">
                <a:solidFill>
                  <a:schemeClr val="lt1"/>
                </a:solidFill>
                <a:latin typeface="Karla"/>
                <a:ea typeface="Karla"/>
                <a:cs typeface="Karla"/>
                <a:sym typeface="Karla"/>
              </a:rPr>
            </a:br>
            <a:r>
              <a:rPr b="1" lang="en-GB" sz="1900">
                <a:solidFill>
                  <a:schemeClr val="lt1"/>
                </a:solidFill>
                <a:latin typeface="Karla"/>
                <a:ea typeface="Karla"/>
                <a:cs typeface="Karla"/>
                <a:sym typeface="Karla"/>
              </a:rPr>
              <a:t>Inoapps are a great example</a:t>
            </a:r>
            <a:endParaRPr b="1" i="0" sz="1900" u="none" cap="none" strike="noStrike">
              <a:solidFill>
                <a:schemeClr val="lt1"/>
              </a:solidFill>
              <a:latin typeface="Karla"/>
              <a:ea typeface="Karla"/>
              <a:cs typeface="Karla"/>
              <a:sym typeface="Karla"/>
            </a:endParaRPr>
          </a:p>
        </p:txBody>
      </p:sp>
      <p:sp>
        <p:nvSpPr>
          <p:cNvPr id="262" name="Google Shape;262;p38"/>
          <p:cNvSpPr txBox="1"/>
          <p:nvPr/>
        </p:nvSpPr>
        <p:spPr>
          <a:xfrm>
            <a:off x="248550" y="1649175"/>
            <a:ext cx="1608600" cy="20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800">
              <a:solidFill>
                <a:srgbClr val="FFFFFF"/>
              </a:solidFill>
              <a:latin typeface="Karla"/>
              <a:ea typeface="Karla"/>
              <a:cs typeface="Karla"/>
              <a:sym typeface="Karla"/>
            </a:endParaRPr>
          </a:p>
        </p:txBody>
      </p:sp>
      <p:pic>
        <p:nvPicPr>
          <p:cNvPr id="263" name="Google Shape;263;p38"/>
          <p:cNvPicPr preferRelativeResize="0"/>
          <p:nvPr/>
        </p:nvPicPr>
        <p:blipFill>
          <a:blip r:embed="rId3">
            <a:alphaModFix/>
          </a:blip>
          <a:stretch>
            <a:fillRect/>
          </a:stretch>
        </p:blipFill>
        <p:spPr>
          <a:xfrm>
            <a:off x="1717414" y="1445500"/>
            <a:ext cx="5420574" cy="31742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267" name="Shape 267"/>
        <p:cNvGrpSpPr/>
        <p:nvPr/>
      </p:nvGrpSpPr>
      <p:grpSpPr>
        <a:xfrm>
          <a:off x="0" y="0"/>
          <a:ext cx="0" cy="0"/>
          <a:chOff x="0" y="0"/>
          <a:chExt cx="0" cy="0"/>
        </a:xfrm>
      </p:grpSpPr>
      <p:pic>
        <p:nvPicPr>
          <p:cNvPr id="268" name="Google Shape;268;p39"/>
          <p:cNvPicPr preferRelativeResize="0"/>
          <p:nvPr/>
        </p:nvPicPr>
        <p:blipFill rotWithShape="1">
          <a:blip r:embed="rId3">
            <a:alphaModFix/>
          </a:blip>
          <a:srcRect b="0" l="0" r="0" t="0"/>
          <a:stretch/>
        </p:blipFill>
        <p:spPr>
          <a:xfrm>
            <a:off x="4091250" y="1742475"/>
            <a:ext cx="961500" cy="959850"/>
          </a:xfrm>
          <a:prstGeom prst="rect">
            <a:avLst/>
          </a:prstGeom>
          <a:noFill/>
          <a:ln>
            <a:noFill/>
          </a:ln>
        </p:spPr>
      </p:pic>
      <p:pic>
        <p:nvPicPr>
          <p:cNvPr id="269" name="Google Shape;269;p39"/>
          <p:cNvPicPr preferRelativeResize="0"/>
          <p:nvPr/>
        </p:nvPicPr>
        <p:blipFill rotWithShape="1">
          <a:blip r:embed="rId4">
            <a:alphaModFix/>
          </a:blip>
          <a:srcRect b="0" l="0" r="0" t="0"/>
          <a:stretch/>
        </p:blipFill>
        <p:spPr>
          <a:xfrm>
            <a:off x="3765599" y="2924349"/>
            <a:ext cx="1612800" cy="476675"/>
          </a:xfrm>
          <a:prstGeom prst="rect">
            <a:avLst/>
          </a:prstGeom>
          <a:noFill/>
          <a:ln>
            <a:noFill/>
          </a:ln>
        </p:spPr>
      </p:pic>
      <p:sp>
        <p:nvSpPr>
          <p:cNvPr id="270" name="Google Shape;270;p39"/>
          <p:cNvSpPr txBox="1"/>
          <p:nvPr/>
        </p:nvSpPr>
        <p:spPr>
          <a:xfrm>
            <a:off x="3378900" y="4454900"/>
            <a:ext cx="2386200" cy="38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0" i="0" lang="en-GB" sz="1000" u="none" cap="none" strike="noStrike">
                <a:solidFill>
                  <a:srgbClr val="FFFFFF"/>
                </a:solidFill>
                <a:latin typeface="Poppins"/>
                <a:ea typeface="Poppins"/>
                <a:cs typeface="Poppins"/>
                <a:sym typeface="Poppins"/>
              </a:rPr>
              <a:t>www.codeclan.com</a:t>
            </a:r>
            <a:endParaRPr b="0" i="0" sz="1000" u="none" cap="none" strike="noStrike">
              <a:solidFill>
                <a:srgbClr val="FFFFFF"/>
              </a:solidFill>
              <a:latin typeface="Poppins"/>
              <a:ea typeface="Poppins"/>
              <a:cs typeface="Poppins"/>
              <a:sym typeface="Poppins"/>
            </a:endParaRPr>
          </a:p>
        </p:txBody>
      </p:sp>
      <p:pic>
        <p:nvPicPr>
          <p:cNvPr id="271" name="Google Shape;271;p39"/>
          <p:cNvPicPr preferRelativeResize="0"/>
          <p:nvPr/>
        </p:nvPicPr>
        <p:blipFill rotWithShape="1">
          <a:blip r:embed="rId5">
            <a:alphaModFix/>
          </a:blip>
          <a:srcRect b="0" l="0" r="0" t="0"/>
          <a:stretch/>
        </p:blipFill>
        <p:spPr>
          <a:xfrm>
            <a:off x="4198400" y="4838600"/>
            <a:ext cx="747197" cy="137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4DA2CD"/>
        </a:solidFill>
      </p:bgPr>
    </p:bg>
    <p:spTree>
      <p:nvGrpSpPr>
        <p:cNvPr id="80" name="Shape 80"/>
        <p:cNvGrpSpPr/>
        <p:nvPr/>
      </p:nvGrpSpPr>
      <p:grpSpPr>
        <a:xfrm>
          <a:off x="0" y="0"/>
          <a:ext cx="0" cy="0"/>
          <a:chOff x="0" y="0"/>
          <a:chExt cx="0" cy="0"/>
        </a:xfrm>
      </p:grpSpPr>
      <p:sp>
        <p:nvSpPr>
          <p:cNvPr id="81" name="Google Shape;81;p16"/>
          <p:cNvSpPr txBox="1"/>
          <p:nvPr/>
        </p:nvSpPr>
        <p:spPr>
          <a:xfrm>
            <a:off x="390800" y="1153750"/>
            <a:ext cx="7485600" cy="37041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n-GB" sz="1800">
                <a:solidFill>
                  <a:schemeClr val="lt1"/>
                </a:solidFill>
                <a:latin typeface="Poppins"/>
                <a:ea typeface="Poppins"/>
                <a:cs typeface="Poppins"/>
                <a:sym typeface="Poppins"/>
              </a:rPr>
              <a:t>You covered...</a:t>
            </a:r>
            <a:endParaRPr sz="1800">
              <a:solidFill>
                <a:schemeClr val="lt1"/>
              </a:solidFill>
              <a:latin typeface="Poppins"/>
              <a:ea typeface="Poppins"/>
              <a:cs typeface="Poppins"/>
              <a:sym typeface="Poppins"/>
            </a:endParaRPr>
          </a:p>
          <a:p>
            <a:pPr indent="0" lvl="0" marL="0" rtl="0" algn="l">
              <a:lnSpc>
                <a:spcPct val="200000"/>
              </a:lnSpc>
              <a:spcBef>
                <a:spcPts val="0"/>
              </a:spcBef>
              <a:spcAft>
                <a:spcPts val="0"/>
              </a:spcAft>
              <a:buNone/>
            </a:pPr>
            <a:r>
              <a:rPr lang="en-GB" sz="1800">
                <a:solidFill>
                  <a:schemeClr val="lt1"/>
                </a:solidFill>
                <a:latin typeface="Poppins"/>
                <a:ea typeface="Poppins"/>
                <a:cs typeface="Poppins"/>
                <a:sym typeface="Poppins"/>
              </a:rPr>
              <a:t>Personal Branding</a:t>
            </a:r>
            <a:endParaRPr sz="1800">
              <a:solidFill>
                <a:schemeClr val="lt1"/>
              </a:solidFill>
              <a:latin typeface="Poppins"/>
              <a:ea typeface="Poppins"/>
              <a:cs typeface="Poppins"/>
              <a:sym typeface="Poppins"/>
            </a:endParaRPr>
          </a:p>
          <a:p>
            <a:pPr indent="0" lvl="0" marL="0" rtl="0" algn="l">
              <a:lnSpc>
                <a:spcPct val="200000"/>
              </a:lnSpc>
              <a:spcBef>
                <a:spcPts val="0"/>
              </a:spcBef>
              <a:spcAft>
                <a:spcPts val="0"/>
              </a:spcAft>
              <a:buNone/>
            </a:pPr>
            <a:r>
              <a:rPr lang="en-GB" sz="1800">
                <a:solidFill>
                  <a:schemeClr val="lt1"/>
                </a:solidFill>
                <a:latin typeface="Poppins"/>
                <a:ea typeface="Poppins"/>
                <a:cs typeface="Poppins"/>
                <a:sym typeface="Poppins"/>
              </a:rPr>
              <a:t>Your why and </a:t>
            </a:r>
            <a:r>
              <a:rPr lang="en-GB" sz="1800">
                <a:solidFill>
                  <a:schemeClr val="lt1"/>
                </a:solidFill>
                <a:latin typeface="Poppins"/>
                <a:ea typeface="Poppins"/>
                <a:cs typeface="Poppins"/>
                <a:sym typeface="Poppins"/>
              </a:rPr>
              <a:t>storytelling</a:t>
            </a:r>
            <a:endParaRPr sz="1800">
              <a:solidFill>
                <a:schemeClr val="lt1"/>
              </a:solidFill>
              <a:latin typeface="Poppins"/>
              <a:ea typeface="Poppins"/>
              <a:cs typeface="Poppins"/>
              <a:sym typeface="Poppins"/>
            </a:endParaRPr>
          </a:p>
          <a:p>
            <a:pPr indent="0" lvl="0" marL="0" rtl="0" algn="l">
              <a:spcBef>
                <a:spcPts val="0"/>
              </a:spcBef>
              <a:spcAft>
                <a:spcPts val="0"/>
              </a:spcAft>
              <a:buNone/>
            </a:pPr>
            <a:r>
              <a:rPr lang="en-GB" sz="1800">
                <a:solidFill>
                  <a:schemeClr val="lt1"/>
                </a:solidFill>
                <a:latin typeface="Poppins"/>
                <a:ea typeface="Poppins"/>
                <a:cs typeface="Poppins"/>
                <a:sym typeface="Poppins"/>
              </a:rPr>
              <a:t>Imposter Syndrome </a:t>
            </a:r>
            <a:endParaRPr sz="1800">
              <a:solidFill>
                <a:schemeClr val="lt1"/>
              </a:solidFill>
              <a:latin typeface="Poppins"/>
              <a:ea typeface="Poppins"/>
              <a:cs typeface="Poppins"/>
              <a:sym typeface="Poppins"/>
            </a:endParaRPr>
          </a:p>
          <a:p>
            <a:pPr indent="0" lvl="0" marL="457200" rtl="0" algn="l">
              <a:spcBef>
                <a:spcPts val="0"/>
              </a:spcBef>
              <a:spcAft>
                <a:spcPts val="0"/>
              </a:spcAft>
              <a:buClr>
                <a:schemeClr val="dk1"/>
              </a:buClr>
              <a:buSzPts val="1100"/>
              <a:buFont typeface="Arial"/>
              <a:buNone/>
            </a:pPr>
            <a:r>
              <a:t/>
            </a:r>
            <a:endParaRPr sz="1800">
              <a:solidFill>
                <a:schemeClr val="lt1"/>
              </a:solidFill>
              <a:latin typeface="Poppins"/>
              <a:ea typeface="Poppins"/>
              <a:cs typeface="Poppins"/>
              <a:sym typeface="Poppins"/>
            </a:endParaRPr>
          </a:p>
          <a:p>
            <a:pPr indent="0" lvl="0" marL="457200" rtl="0" algn="l">
              <a:spcBef>
                <a:spcPts val="0"/>
              </a:spcBef>
              <a:spcAft>
                <a:spcPts val="0"/>
              </a:spcAft>
              <a:buNone/>
            </a:pPr>
            <a:r>
              <a:t/>
            </a:r>
            <a:endParaRPr sz="1800">
              <a:solidFill>
                <a:schemeClr val="lt1"/>
              </a:solidFill>
              <a:latin typeface="Poppins"/>
              <a:ea typeface="Poppins"/>
              <a:cs typeface="Poppins"/>
              <a:sym typeface="Poppins"/>
            </a:endParaRPr>
          </a:p>
          <a:p>
            <a:pPr indent="0" lvl="0" marL="0" rtl="0" algn="l">
              <a:spcBef>
                <a:spcPts val="0"/>
              </a:spcBef>
              <a:spcAft>
                <a:spcPts val="0"/>
              </a:spcAft>
              <a:buNone/>
            </a:pPr>
            <a:r>
              <a:rPr lang="en-GB" sz="1800">
                <a:solidFill>
                  <a:schemeClr val="lt1"/>
                </a:solidFill>
                <a:latin typeface="Poppins"/>
                <a:ea typeface="Poppins"/>
                <a:cs typeface="Poppins"/>
                <a:sym typeface="Poppins"/>
              </a:rPr>
              <a:t>We will be delving deeper into these themes but from a more career related focus. </a:t>
            </a:r>
            <a:endParaRPr sz="1800">
              <a:solidFill>
                <a:schemeClr val="lt1"/>
              </a:solidFill>
              <a:latin typeface="Poppins"/>
              <a:ea typeface="Poppins"/>
              <a:cs typeface="Poppins"/>
              <a:sym typeface="Poppins"/>
            </a:endParaRPr>
          </a:p>
          <a:p>
            <a:pPr indent="0" lvl="0" marL="0" rtl="0" algn="l">
              <a:spcBef>
                <a:spcPts val="0"/>
              </a:spcBef>
              <a:spcAft>
                <a:spcPts val="0"/>
              </a:spcAft>
              <a:buNone/>
            </a:pPr>
            <a:r>
              <a:t/>
            </a:r>
            <a:endParaRPr sz="1800">
              <a:solidFill>
                <a:schemeClr val="lt1"/>
              </a:solidFill>
              <a:latin typeface="Poppins"/>
              <a:ea typeface="Poppins"/>
              <a:cs typeface="Poppins"/>
              <a:sym typeface="Poppins"/>
            </a:endParaRPr>
          </a:p>
          <a:p>
            <a:pPr indent="0" lvl="0" marL="0" rtl="0" algn="l">
              <a:spcBef>
                <a:spcPts val="0"/>
              </a:spcBef>
              <a:spcAft>
                <a:spcPts val="0"/>
              </a:spcAft>
              <a:buNone/>
            </a:pPr>
            <a:r>
              <a:rPr lang="en-GB" sz="1800">
                <a:solidFill>
                  <a:schemeClr val="lt1"/>
                </a:solidFill>
                <a:latin typeface="Poppins"/>
                <a:ea typeface="Poppins"/>
                <a:cs typeface="Poppins"/>
                <a:sym typeface="Poppins"/>
              </a:rPr>
              <a:t> </a:t>
            </a:r>
            <a:endParaRPr sz="1800">
              <a:solidFill>
                <a:schemeClr val="lt1"/>
              </a:solidFill>
              <a:latin typeface="Poppins"/>
              <a:ea typeface="Poppins"/>
              <a:cs typeface="Poppins"/>
              <a:sym typeface="Poppins"/>
            </a:endParaRPr>
          </a:p>
        </p:txBody>
      </p:sp>
      <p:sp>
        <p:nvSpPr>
          <p:cNvPr id="82" name="Google Shape;82;p16"/>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83" name="Google Shape;83;p16"/>
          <p:cNvSpPr txBox="1"/>
          <p:nvPr/>
        </p:nvSpPr>
        <p:spPr>
          <a:xfrm>
            <a:off x="1580875" y="209825"/>
            <a:ext cx="5727600" cy="76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100">
                <a:solidFill>
                  <a:schemeClr val="lt1"/>
                </a:solidFill>
                <a:latin typeface="Poppins"/>
                <a:ea typeface="Poppins"/>
                <a:cs typeface="Poppins"/>
                <a:sym typeface="Poppins"/>
              </a:rPr>
              <a:t>Looking Back-  Inspiring Confidence Session </a:t>
            </a:r>
            <a:endParaRPr b="1" i="0" sz="2200" u="none" cap="none" strike="noStrike">
              <a:solidFill>
                <a:schemeClr val="lt1"/>
              </a:solidFill>
              <a:latin typeface="Arial"/>
              <a:ea typeface="Arial"/>
              <a:cs typeface="Arial"/>
              <a:sym typeface="Arial"/>
            </a:endParaRPr>
          </a:p>
        </p:txBody>
      </p:sp>
      <p:sp>
        <p:nvSpPr>
          <p:cNvPr id="84" name="Google Shape;84;p16"/>
          <p:cNvSpPr txBox="1"/>
          <p:nvPr/>
        </p:nvSpPr>
        <p:spPr>
          <a:xfrm>
            <a:off x="-3072525" y="186725"/>
            <a:ext cx="734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88" name="Shape 88"/>
        <p:cNvGrpSpPr/>
        <p:nvPr/>
      </p:nvGrpSpPr>
      <p:grpSpPr>
        <a:xfrm>
          <a:off x="0" y="0"/>
          <a:ext cx="0" cy="0"/>
          <a:chOff x="0" y="0"/>
          <a:chExt cx="0" cy="0"/>
        </a:xfrm>
      </p:grpSpPr>
      <p:sp>
        <p:nvSpPr>
          <p:cNvPr id="89" name="Google Shape;89;p17"/>
          <p:cNvSpPr txBox="1"/>
          <p:nvPr/>
        </p:nvSpPr>
        <p:spPr>
          <a:xfrm>
            <a:off x="390800" y="1153750"/>
            <a:ext cx="5688600" cy="37041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t/>
            </a:r>
            <a:endParaRPr sz="1800">
              <a:solidFill>
                <a:schemeClr val="lt1"/>
              </a:solidFill>
              <a:latin typeface="Poppins"/>
              <a:ea typeface="Poppins"/>
              <a:cs typeface="Poppins"/>
              <a:sym typeface="Poppins"/>
            </a:endParaRPr>
          </a:p>
        </p:txBody>
      </p:sp>
      <p:sp>
        <p:nvSpPr>
          <p:cNvPr id="90" name="Google Shape;90;p17"/>
          <p:cNvSpPr txBox="1"/>
          <p:nvPr/>
        </p:nvSpPr>
        <p:spPr>
          <a:xfrm>
            <a:off x="895125" y="682025"/>
            <a:ext cx="6919500" cy="4171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100">
                <a:solidFill>
                  <a:schemeClr val="lt1"/>
                </a:solidFill>
                <a:latin typeface="Poppins"/>
                <a:ea typeface="Poppins"/>
                <a:cs typeface="Poppins"/>
                <a:sym typeface="Poppins"/>
              </a:rPr>
              <a:t>Ask yourself this...</a:t>
            </a:r>
            <a:endParaRPr b="1" sz="2100">
              <a:solidFill>
                <a:schemeClr val="lt1"/>
              </a:solidFill>
              <a:latin typeface="Poppins"/>
              <a:ea typeface="Poppins"/>
              <a:cs typeface="Poppins"/>
              <a:sym typeface="Poppins"/>
            </a:endParaRPr>
          </a:p>
          <a:p>
            <a:pPr indent="0" lvl="0" marL="0" rtl="0" algn="l">
              <a:spcBef>
                <a:spcPts val="0"/>
              </a:spcBef>
              <a:spcAft>
                <a:spcPts val="0"/>
              </a:spcAft>
              <a:buNone/>
            </a:pPr>
            <a:r>
              <a:t/>
            </a:r>
            <a:endParaRPr b="1" sz="2100">
              <a:solidFill>
                <a:schemeClr val="lt1"/>
              </a:solidFill>
              <a:latin typeface="Poppins"/>
              <a:ea typeface="Poppins"/>
              <a:cs typeface="Poppins"/>
              <a:sym typeface="Poppins"/>
            </a:endParaRPr>
          </a:p>
          <a:p>
            <a:pPr indent="0" lvl="0" marL="0" rtl="0" algn="l">
              <a:spcBef>
                <a:spcPts val="0"/>
              </a:spcBef>
              <a:spcAft>
                <a:spcPts val="0"/>
              </a:spcAft>
              <a:buNone/>
            </a:pPr>
            <a:r>
              <a:t/>
            </a:r>
            <a:endParaRPr b="1" sz="2100">
              <a:solidFill>
                <a:schemeClr val="lt1"/>
              </a:solidFill>
              <a:latin typeface="Poppins"/>
              <a:ea typeface="Poppins"/>
              <a:cs typeface="Poppins"/>
              <a:sym typeface="Poppins"/>
            </a:endParaRPr>
          </a:p>
          <a:p>
            <a:pPr indent="0" lvl="0" marL="0" rtl="0" algn="l">
              <a:spcBef>
                <a:spcPts val="0"/>
              </a:spcBef>
              <a:spcAft>
                <a:spcPts val="0"/>
              </a:spcAft>
              <a:buNone/>
            </a:pPr>
            <a:r>
              <a:t/>
            </a:r>
            <a:endParaRPr b="1" sz="2100">
              <a:solidFill>
                <a:schemeClr val="lt1"/>
              </a:solidFill>
              <a:latin typeface="Poppins"/>
              <a:ea typeface="Poppins"/>
              <a:cs typeface="Poppins"/>
              <a:sym typeface="Poppins"/>
            </a:endParaRPr>
          </a:p>
          <a:p>
            <a:pPr indent="0" lvl="0" marL="0" rtl="0" algn="l">
              <a:spcBef>
                <a:spcPts val="0"/>
              </a:spcBef>
              <a:spcAft>
                <a:spcPts val="0"/>
              </a:spcAft>
              <a:buNone/>
            </a:pPr>
            <a:r>
              <a:rPr lang="en-GB" sz="2100">
                <a:solidFill>
                  <a:schemeClr val="lt1"/>
                </a:solidFill>
                <a:latin typeface="Poppins"/>
                <a:ea typeface="Poppins"/>
                <a:cs typeface="Poppins"/>
                <a:sym typeface="Poppins"/>
              </a:rPr>
              <a:t>If I had to describe </a:t>
            </a:r>
            <a:r>
              <a:rPr b="1" lang="en-GB" sz="2100">
                <a:solidFill>
                  <a:srgbClr val="FFD966"/>
                </a:solidFill>
                <a:latin typeface="Poppins"/>
                <a:ea typeface="Poppins"/>
                <a:cs typeface="Poppins"/>
                <a:sym typeface="Poppins"/>
              </a:rPr>
              <a:t>my first impression</a:t>
            </a:r>
            <a:r>
              <a:rPr b="1" lang="en-GB" sz="2100">
                <a:solidFill>
                  <a:schemeClr val="lt1"/>
                </a:solidFill>
                <a:latin typeface="Poppins"/>
                <a:ea typeface="Poppins"/>
                <a:cs typeface="Poppins"/>
                <a:sym typeface="Poppins"/>
              </a:rPr>
              <a:t> </a:t>
            </a:r>
            <a:r>
              <a:rPr lang="en-GB" sz="2100">
                <a:solidFill>
                  <a:schemeClr val="lt1"/>
                </a:solidFill>
                <a:latin typeface="Poppins"/>
                <a:ea typeface="Poppins"/>
                <a:cs typeface="Poppins"/>
                <a:sym typeface="Poppins"/>
              </a:rPr>
              <a:t>in two or three words, I would say people see me as _____.</a:t>
            </a:r>
            <a:endParaRPr sz="2100">
              <a:solidFill>
                <a:schemeClr val="lt1"/>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sz="2100">
              <a:solidFill>
                <a:schemeClr val="lt1"/>
              </a:solidFill>
              <a:latin typeface="Poppins"/>
              <a:ea typeface="Poppins"/>
              <a:cs typeface="Poppins"/>
              <a:sym typeface="Poppins"/>
            </a:endParaRPr>
          </a:p>
          <a:p>
            <a:pPr indent="0" lvl="0" marL="0" rtl="0" algn="l">
              <a:spcBef>
                <a:spcPts val="0"/>
              </a:spcBef>
              <a:spcAft>
                <a:spcPts val="0"/>
              </a:spcAft>
              <a:buNone/>
            </a:pPr>
            <a:r>
              <a:t/>
            </a:r>
            <a:endParaRPr sz="2100"/>
          </a:p>
          <a:p>
            <a:pPr indent="0" lvl="0" marL="0" rtl="0" algn="l">
              <a:spcBef>
                <a:spcPts val="0"/>
              </a:spcBef>
              <a:spcAft>
                <a:spcPts val="0"/>
              </a:spcAft>
              <a:buClr>
                <a:schemeClr val="dk1"/>
              </a:buClr>
              <a:buSzPts val="1100"/>
              <a:buFont typeface="Arial"/>
              <a:buNone/>
            </a:pPr>
            <a:r>
              <a:t/>
            </a:r>
            <a:endParaRPr sz="2100">
              <a:solidFill>
                <a:schemeClr val="lt1"/>
              </a:solidFill>
              <a:latin typeface="Poppins"/>
              <a:ea typeface="Poppins"/>
              <a:cs typeface="Poppins"/>
              <a:sym typeface="Poppins"/>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94" name="Shape 94"/>
        <p:cNvGrpSpPr/>
        <p:nvPr/>
      </p:nvGrpSpPr>
      <p:grpSpPr>
        <a:xfrm>
          <a:off x="0" y="0"/>
          <a:ext cx="0" cy="0"/>
          <a:chOff x="0" y="0"/>
          <a:chExt cx="0" cy="0"/>
        </a:xfrm>
      </p:grpSpPr>
      <p:sp>
        <p:nvSpPr>
          <p:cNvPr id="95" name="Google Shape;95;p18"/>
          <p:cNvSpPr txBox="1"/>
          <p:nvPr/>
        </p:nvSpPr>
        <p:spPr>
          <a:xfrm>
            <a:off x="390800" y="1153750"/>
            <a:ext cx="5688600" cy="37041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t/>
            </a:r>
            <a:endParaRPr sz="1800">
              <a:solidFill>
                <a:schemeClr val="lt1"/>
              </a:solidFill>
              <a:latin typeface="Poppins"/>
              <a:ea typeface="Poppins"/>
              <a:cs typeface="Poppins"/>
              <a:sym typeface="Poppins"/>
            </a:endParaRPr>
          </a:p>
        </p:txBody>
      </p:sp>
      <p:sp>
        <p:nvSpPr>
          <p:cNvPr id="96" name="Google Shape;96;p18"/>
          <p:cNvSpPr txBox="1"/>
          <p:nvPr/>
        </p:nvSpPr>
        <p:spPr>
          <a:xfrm>
            <a:off x="725100" y="227375"/>
            <a:ext cx="76938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GB" sz="2100">
                <a:solidFill>
                  <a:schemeClr val="lt1"/>
                </a:solidFill>
                <a:latin typeface="Poppins"/>
                <a:ea typeface="Poppins"/>
                <a:cs typeface="Poppins"/>
                <a:sym typeface="Poppins"/>
              </a:rPr>
              <a:t>If I had to describe my </a:t>
            </a:r>
            <a:r>
              <a:rPr b="1" lang="en-GB" sz="2100">
                <a:solidFill>
                  <a:srgbClr val="FFD966"/>
                </a:solidFill>
                <a:latin typeface="Poppins"/>
                <a:ea typeface="Poppins"/>
                <a:cs typeface="Poppins"/>
                <a:sym typeface="Poppins"/>
              </a:rPr>
              <a:t>ideal first impression</a:t>
            </a:r>
            <a:r>
              <a:rPr lang="en-GB" sz="2100">
                <a:solidFill>
                  <a:schemeClr val="lt1"/>
                </a:solidFill>
                <a:latin typeface="Poppins"/>
                <a:ea typeface="Poppins"/>
                <a:cs typeface="Poppins"/>
                <a:sym typeface="Poppins"/>
              </a:rPr>
              <a:t> in one word, I would want people to see me as _____.</a:t>
            </a:r>
            <a:endParaRPr/>
          </a:p>
        </p:txBody>
      </p:sp>
      <p:pic>
        <p:nvPicPr>
          <p:cNvPr id="97" name="Google Shape;97;p18"/>
          <p:cNvPicPr preferRelativeResize="0"/>
          <p:nvPr/>
        </p:nvPicPr>
        <p:blipFill>
          <a:blip r:embed="rId3">
            <a:alphaModFix/>
          </a:blip>
          <a:stretch>
            <a:fillRect/>
          </a:stretch>
        </p:blipFill>
        <p:spPr>
          <a:xfrm>
            <a:off x="2403277" y="1389275"/>
            <a:ext cx="4337450" cy="323305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101" name="Shape 101"/>
        <p:cNvGrpSpPr/>
        <p:nvPr/>
      </p:nvGrpSpPr>
      <p:grpSpPr>
        <a:xfrm>
          <a:off x="0" y="0"/>
          <a:ext cx="0" cy="0"/>
          <a:chOff x="0" y="0"/>
          <a:chExt cx="0" cy="0"/>
        </a:xfrm>
      </p:grpSpPr>
      <p:sp>
        <p:nvSpPr>
          <p:cNvPr id="102" name="Google Shape;102;p19"/>
          <p:cNvSpPr txBox="1"/>
          <p:nvPr/>
        </p:nvSpPr>
        <p:spPr>
          <a:xfrm>
            <a:off x="390800" y="1153750"/>
            <a:ext cx="5688600" cy="37041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t/>
            </a:r>
            <a:endParaRPr sz="1800">
              <a:solidFill>
                <a:schemeClr val="lt1"/>
              </a:solidFill>
              <a:latin typeface="Poppins"/>
              <a:ea typeface="Poppins"/>
              <a:cs typeface="Poppins"/>
              <a:sym typeface="Poppins"/>
            </a:endParaRPr>
          </a:p>
        </p:txBody>
      </p:sp>
      <p:sp>
        <p:nvSpPr>
          <p:cNvPr id="103" name="Google Shape;103;p19"/>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04" name="Google Shape;104;p19"/>
          <p:cNvSpPr txBox="1"/>
          <p:nvPr/>
        </p:nvSpPr>
        <p:spPr>
          <a:xfrm>
            <a:off x="1580875" y="209825"/>
            <a:ext cx="5727600" cy="76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t/>
            </a:r>
            <a:endParaRPr sz="1300">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lt1"/>
              </a:solidFill>
              <a:latin typeface="Arial"/>
              <a:ea typeface="Arial"/>
              <a:cs typeface="Arial"/>
              <a:sym typeface="Arial"/>
            </a:endParaRPr>
          </a:p>
        </p:txBody>
      </p:sp>
      <p:sp>
        <p:nvSpPr>
          <p:cNvPr id="105" name="Google Shape;105;p19"/>
          <p:cNvSpPr txBox="1"/>
          <p:nvPr/>
        </p:nvSpPr>
        <p:spPr>
          <a:xfrm>
            <a:off x="1373800" y="410675"/>
            <a:ext cx="7347000" cy="4617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0"/>
              </a:spcAft>
              <a:buNone/>
            </a:pPr>
            <a:r>
              <a:rPr b="1" lang="en-GB" sz="1800">
                <a:solidFill>
                  <a:schemeClr val="lt1"/>
                </a:solidFill>
                <a:latin typeface="Poppins"/>
                <a:ea typeface="Poppins"/>
                <a:cs typeface="Poppins"/>
                <a:sym typeface="Poppins"/>
              </a:rPr>
              <a:t>How important are first impressions? </a:t>
            </a:r>
            <a:endParaRPr b="1"/>
          </a:p>
        </p:txBody>
      </p:sp>
      <p:sp>
        <p:nvSpPr>
          <p:cNvPr id="106" name="Google Shape;106;p19"/>
          <p:cNvSpPr txBox="1"/>
          <p:nvPr/>
        </p:nvSpPr>
        <p:spPr>
          <a:xfrm>
            <a:off x="880925" y="1435075"/>
            <a:ext cx="6919500" cy="215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solidFill>
                <a:schemeClr val="lt1"/>
              </a:solidFill>
              <a:latin typeface="Poppins"/>
              <a:ea typeface="Poppins"/>
              <a:cs typeface="Poppins"/>
              <a:sym typeface="Poppins"/>
            </a:endParaRPr>
          </a:p>
          <a:p>
            <a:pPr indent="0" lvl="0" marL="0" rtl="0" algn="l">
              <a:spcBef>
                <a:spcPts val="0"/>
              </a:spcBef>
              <a:spcAft>
                <a:spcPts val="0"/>
              </a:spcAft>
              <a:buNone/>
            </a:pPr>
            <a:r>
              <a:t/>
            </a:r>
            <a:endParaRPr sz="2000">
              <a:solidFill>
                <a:schemeClr val="lt1"/>
              </a:solidFill>
              <a:latin typeface="Poppins"/>
              <a:ea typeface="Poppins"/>
              <a:cs typeface="Poppins"/>
              <a:sym typeface="Poppins"/>
            </a:endParaRPr>
          </a:p>
          <a:p>
            <a:pPr indent="0" lvl="0" marL="0" rtl="0" algn="l">
              <a:spcBef>
                <a:spcPts val="0"/>
              </a:spcBef>
              <a:spcAft>
                <a:spcPts val="0"/>
              </a:spcAft>
              <a:buNone/>
            </a:pPr>
            <a:r>
              <a:rPr lang="en-GB" sz="2000">
                <a:solidFill>
                  <a:schemeClr val="lt1"/>
                </a:solidFill>
                <a:latin typeface="Poppins"/>
                <a:ea typeface="Poppins"/>
                <a:cs typeface="Poppins"/>
                <a:sym typeface="Poppins"/>
              </a:rPr>
              <a:t>It is easier to </a:t>
            </a:r>
            <a:r>
              <a:rPr lang="en-GB" sz="2000">
                <a:solidFill>
                  <a:schemeClr val="lt1"/>
                </a:solidFill>
                <a:latin typeface="Poppins"/>
                <a:ea typeface="Poppins"/>
                <a:cs typeface="Poppins"/>
                <a:sym typeface="Poppins"/>
              </a:rPr>
              <a:t>confirm a positive first impression than to convert a negative impression into  a positive one</a:t>
            </a:r>
            <a:endParaRPr sz="2000">
              <a:solidFill>
                <a:schemeClr val="lt1"/>
              </a:solidFill>
              <a:latin typeface="Poppins"/>
              <a:ea typeface="Poppins"/>
              <a:cs typeface="Poppins"/>
              <a:sym typeface="Poppins"/>
            </a:endParaRPr>
          </a:p>
          <a:p>
            <a:pPr indent="0" lvl="0" marL="0" rtl="0" algn="l">
              <a:spcBef>
                <a:spcPts val="0"/>
              </a:spcBef>
              <a:spcAft>
                <a:spcPts val="0"/>
              </a:spcAft>
              <a:buNone/>
            </a:pPr>
            <a:r>
              <a:t/>
            </a:r>
            <a:endParaRPr sz="2000">
              <a:solidFill>
                <a:schemeClr val="lt1"/>
              </a:solidFill>
              <a:latin typeface="Poppins"/>
              <a:ea typeface="Poppins"/>
              <a:cs typeface="Poppins"/>
              <a:sym typeface="Poppins"/>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110" name="Shape 110"/>
        <p:cNvGrpSpPr/>
        <p:nvPr/>
      </p:nvGrpSpPr>
      <p:grpSpPr>
        <a:xfrm>
          <a:off x="0" y="0"/>
          <a:ext cx="0" cy="0"/>
          <a:chOff x="0" y="0"/>
          <a:chExt cx="0" cy="0"/>
        </a:xfrm>
      </p:grpSpPr>
      <p:sp>
        <p:nvSpPr>
          <p:cNvPr id="111" name="Google Shape;111;p20"/>
          <p:cNvSpPr txBox="1"/>
          <p:nvPr/>
        </p:nvSpPr>
        <p:spPr>
          <a:xfrm>
            <a:off x="636000" y="2754975"/>
            <a:ext cx="2662200" cy="14331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chemeClr val="lt1"/>
              </a:solidFill>
              <a:latin typeface="Cabin"/>
              <a:ea typeface="Cabin"/>
              <a:cs typeface="Cabin"/>
              <a:sym typeface="Cabin"/>
            </a:endParaRPr>
          </a:p>
          <a:p>
            <a:pPr indent="0" lvl="0" marL="0" rtl="0" algn="l">
              <a:spcBef>
                <a:spcPts val="400"/>
              </a:spcBef>
              <a:spcAft>
                <a:spcPts val="0"/>
              </a:spcAft>
              <a:buNone/>
            </a:pPr>
            <a:r>
              <a:t/>
            </a:r>
            <a:endParaRPr sz="1600"/>
          </a:p>
        </p:txBody>
      </p:sp>
      <p:pic>
        <p:nvPicPr>
          <p:cNvPr id="112" name="Google Shape;112;p20"/>
          <p:cNvPicPr preferRelativeResize="0"/>
          <p:nvPr/>
        </p:nvPicPr>
        <p:blipFill>
          <a:blip r:embed="rId3">
            <a:alphaModFix/>
          </a:blip>
          <a:stretch>
            <a:fillRect/>
          </a:stretch>
        </p:blipFill>
        <p:spPr>
          <a:xfrm>
            <a:off x="4606100" y="423300"/>
            <a:ext cx="3928051" cy="2646049"/>
          </a:xfrm>
          <a:prstGeom prst="rect">
            <a:avLst/>
          </a:prstGeom>
          <a:noFill/>
          <a:ln>
            <a:noFill/>
          </a:ln>
        </p:spPr>
      </p:pic>
      <p:sp>
        <p:nvSpPr>
          <p:cNvPr id="113" name="Google Shape;113;p20"/>
          <p:cNvSpPr/>
          <p:nvPr/>
        </p:nvSpPr>
        <p:spPr>
          <a:xfrm>
            <a:off x="2329650" y="3336775"/>
            <a:ext cx="4484700" cy="354600"/>
          </a:xfrm>
          <a:prstGeom prst="rect">
            <a:avLst/>
          </a:prstGeom>
          <a:solidFill>
            <a:srgbClr val="1B344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800">
                <a:solidFill>
                  <a:schemeClr val="lt1"/>
                </a:solidFill>
                <a:latin typeface="Karla"/>
                <a:ea typeface="Karla"/>
                <a:cs typeface="Karla"/>
                <a:sym typeface="Karla"/>
              </a:rPr>
              <a:t>What’s your candidate differentiator?</a:t>
            </a:r>
            <a:endParaRPr b="1" sz="1800">
              <a:solidFill>
                <a:schemeClr val="lt1"/>
              </a:solidFill>
              <a:latin typeface="Karla"/>
              <a:ea typeface="Karla"/>
              <a:cs typeface="Karla"/>
              <a:sym typeface="Karla"/>
            </a:endParaRPr>
          </a:p>
        </p:txBody>
      </p:sp>
      <p:sp>
        <p:nvSpPr>
          <p:cNvPr id="114" name="Google Shape;114;p20"/>
          <p:cNvSpPr/>
          <p:nvPr/>
        </p:nvSpPr>
        <p:spPr>
          <a:xfrm>
            <a:off x="453775" y="4040487"/>
            <a:ext cx="3551700" cy="441300"/>
          </a:xfrm>
          <a:prstGeom prst="rect">
            <a:avLst/>
          </a:prstGeom>
          <a:solidFill>
            <a:srgbClr val="1B344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800">
                <a:solidFill>
                  <a:schemeClr val="lt1"/>
                </a:solidFill>
                <a:latin typeface="Karla"/>
                <a:ea typeface="Karla"/>
                <a:cs typeface="Karla"/>
                <a:sym typeface="Karla"/>
              </a:rPr>
              <a:t>What makes you stand out?</a:t>
            </a:r>
            <a:endParaRPr b="1" sz="1800">
              <a:solidFill>
                <a:schemeClr val="lt1"/>
              </a:solidFill>
              <a:latin typeface="Karla"/>
              <a:ea typeface="Karla"/>
              <a:cs typeface="Karla"/>
              <a:sym typeface="Karla"/>
            </a:endParaRPr>
          </a:p>
        </p:txBody>
      </p:sp>
      <p:sp>
        <p:nvSpPr>
          <p:cNvPr id="115" name="Google Shape;115;p20"/>
          <p:cNvSpPr/>
          <p:nvPr/>
        </p:nvSpPr>
        <p:spPr>
          <a:xfrm>
            <a:off x="4606100" y="4018575"/>
            <a:ext cx="4342500" cy="485100"/>
          </a:xfrm>
          <a:prstGeom prst="rect">
            <a:avLst/>
          </a:prstGeom>
          <a:solidFill>
            <a:srgbClr val="1B344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600">
                <a:solidFill>
                  <a:schemeClr val="lt1"/>
                </a:solidFill>
                <a:latin typeface="Karla"/>
                <a:ea typeface="Karla"/>
                <a:cs typeface="Karla"/>
                <a:sym typeface="Karla"/>
              </a:rPr>
              <a:t>Why should people want to work with you?</a:t>
            </a:r>
            <a:endParaRPr b="1" sz="1600">
              <a:solidFill>
                <a:schemeClr val="lt1"/>
              </a:solidFill>
              <a:latin typeface="Karla"/>
              <a:ea typeface="Karla"/>
              <a:cs typeface="Karla"/>
              <a:sym typeface="Karla"/>
            </a:endParaRPr>
          </a:p>
        </p:txBody>
      </p:sp>
      <p:pic>
        <p:nvPicPr>
          <p:cNvPr id="116" name="Google Shape;116;p20"/>
          <p:cNvPicPr preferRelativeResize="0"/>
          <p:nvPr/>
        </p:nvPicPr>
        <p:blipFill>
          <a:blip r:embed="rId4">
            <a:alphaModFix/>
          </a:blip>
          <a:stretch>
            <a:fillRect/>
          </a:stretch>
        </p:blipFill>
        <p:spPr>
          <a:xfrm>
            <a:off x="728650" y="420525"/>
            <a:ext cx="3753426" cy="2646050"/>
          </a:xfrm>
          <a:prstGeom prst="rect">
            <a:avLst/>
          </a:prstGeom>
          <a:noFill/>
          <a:ln>
            <a:noFill/>
          </a:ln>
        </p:spPr>
      </p:pic>
    </p:spTree>
  </p:cSld>
  <p:clrMapOvr>
    <a:masterClrMapping/>
  </p:clrMapOvr>
  <mc:AlternateContent>
    <mc:Choice Requires="p14">
      <p:transition spd="slow" p14:dur="1300">
        <p:fade thruBlk="1"/>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120" name="Shape 120"/>
        <p:cNvGrpSpPr/>
        <p:nvPr/>
      </p:nvGrpSpPr>
      <p:grpSpPr>
        <a:xfrm>
          <a:off x="0" y="0"/>
          <a:ext cx="0" cy="0"/>
          <a:chOff x="0" y="0"/>
          <a:chExt cx="0" cy="0"/>
        </a:xfrm>
      </p:grpSpPr>
      <p:sp>
        <p:nvSpPr>
          <p:cNvPr id="121" name="Google Shape;121;p21"/>
          <p:cNvSpPr txBox="1"/>
          <p:nvPr/>
        </p:nvSpPr>
        <p:spPr>
          <a:xfrm>
            <a:off x="636000" y="2754975"/>
            <a:ext cx="2662200" cy="14331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1400"/>
              </a:spcBef>
              <a:spcAft>
                <a:spcPts val="0"/>
              </a:spcAft>
              <a:buNone/>
            </a:pPr>
            <a:r>
              <a:t/>
            </a:r>
            <a:endParaRPr sz="1600">
              <a:solidFill>
                <a:schemeClr val="lt1"/>
              </a:solidFill>
              <a:latin typeface="Cabin"/>
              <a:ea typeface="Cabin"/>
              <a:cs typeface="Cabin"/>
              <a:sym typeface="Cabin"/>
            </a:endParaRPr>
          </a:p>
          <a:p>
            <a:pPr indent="0" lvl="0" marL="0" rtl="0" algn="l">
              <a:spcBef>
                <a:spcPts val="400"/>
              </a:spcBef>
              <a:spcAft>
                <a:spcPts val="0"/>
              </a:spcAft>
              <a:buNone/>
            </a:pPr>
            <a:r>
              <a:t/>
            </a:r>
            <a:endParaRPr sz="1600"/>
          </a:p>
        </p:txBody>
      </p:sp>
      <p:sp>
        <p:nvSpPr>
          <p:cNvPr id="122" name="Google Shape;122;p21"/>
          <p:cNvSpPr/>
          <p:nvPr/>
        </p:nvSpPr>
        <p:spPr>
          <a:xfrm>
            <a:off x="2313450" y="1079300"/>
            <a:ext cx="4517100" cy="824400"/>
          </a:xfrm>
          <a:prstGeom prst="rect">
            <a:avLst/>
          </a:prstGeom>
          <a:solidFill>
            <a:srgbClr val="1B344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800">
                <a:solidFill>
                  <a:schemeClr val="lt1"/>
                </a:solidFill>
                <a:latin typeface="Karla"/>
                <a:ea typeface="Karla"/>
                <a:cs typeface="Karla"/>
                <a:sym typeface="Karla"/>
              </a:rPr>
              <a:t>Think about the </a:t>
            </a:r>
            <a:r>
              <a:rPr b="1" lang="en-GB" sz="1800">
                <a:solidFill>
                  <a:schemeClr val="lt1"/>
                </a:solidFill>
                <a:latin typeface="Karla"/>
                <a:ea typeface="Karla"/>
                <a:cs typeface="Karla"/>
                <a:sym typeface="Karla"/>
              </a:rPr>
              <a:t>people YOU admire</a:t>
            </a:r>
            <a:endParaRPr b="1" sz="1800">
              <a:solidFill>
                <a:schemeClr val="lt1"/>
              </a:solidFill>
              <a:latin typeface="Karla"/>
              <a:ea typeface="Karla"/>
              <a:cs typeface="Karla"/>
              <a:sym typeface="Karla"/>
            </a:endParaRPr>
          </a:p>
        </p:txBody>
      </p:sp>
      <p:sp>
        <p:nvSpPr>
          <p:cNvPr id="123" name="Google Shape;123;p21"/>
          <p:cNvSpPr/>
          <p:nvPr/>
        </p:nvSpPr>
        <p:spPr>
          <a:xfrm>
            <a:off x="453775" y="2883673"/>
            <a:ext cx="3559800" cy="485100"/>
          </a:xfrm>
          <a:prstGeom prst="rect">
            <a:avLst/>
          </a:prstGeom>
          <a:solidFill>
            <a:srgbClr val="1B344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800">
                <a:solidFill>
                  <a:schemeClr val="lt1"/>
                </a:solidFill>
                <a:latin typeface="Karla"/>
                <a:ea typeface="Karla"/>
                <a:cs typeface="Karla"/>
                <a:sym typeface="Karla"/>
              </a:rPr>
              <a:t>What makes them stand out?</a:t>
            </a:r>
            <a:endParaRPr b="1" sz="1800">
              <a:solidFill>
                <a:schemeClr val="lt1"/>
              </a:solidFill>
              <a:latin typeface="Karla"/>
              <a:ea typeface="Karla"/>
              <a:cs typeface="Karla"/>
              <a:sym typeface="Karla"/>
            </a:endParaRPr>
          </a:p>
        </p:txBody>
      </p:sp>
      <p:sp>
        <p:nvSpPr>
          <p:cNvPr id="124" name="Google Shape;124;p21"/>
          <p:cNvSpPr/>
          <p:nvPr/>
        </p:nvSpPr>
        <p:spPr>
          <a:xfrm>
            <a:off x="4488050" y="2883675"/>
            <a:ext cx="4342500" cy="485100"/>
          </a:xfrm>
          <a:prstGeom prst="rect">
            <a:avLst/>
          </a:prstGeom>
          <a:solidFill>
            <a:srgbClr val="1B344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1600">
                <a:solidFill>
                  <a:schemeClr val="lt1"/>
                </a:solidFill>
                <a:latin typeface="Karla"/>
                <a:ea typeface="Karla"/>
                <a:cs typeface="Karla"/>
                <a:sym typeface="Karla"/>
              </a:rPr>
              <a:t>Why do you think people should admire them?</a:t>
            </a:r>
            <a:endParaRPr b="1" sz="1600">
              <a:solidFill>
                <a:schemeClr val="lt1"/>
              </a:solidFill>
              <a:latin typeface="Karla"/>
              <a:ea typeface="Karla"/>
              <a:cs typeface="Karla"/>
              <a:sym typeface="Karla"/>
            </a:endParaRPr>
          </a:p>
        </p:txBody>
      </p:sp>
    </p:spTree>
  </p:cSld>
  <p:clrMapOvr>
    <a:masterClrMapping/>
  </p:clrMapOvr>
  <mc:AlternateContent>
    <mc:Choice Requires="p14">
      <p:transition spd="slow" p14:dur="1300">
        <p:fade thruBlk="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DA2CD"/>
        </a:solidFill>
      </p:bgPr>
    </p:bg>
    <p:spTree>
      <p:nvGrpSpPr>
        <p:cNvPr id="128" name="Shape 128"/>
        <p:cNvGrpSpPr/>
        <p:nvPr/>
      </p:nvGrpSpPr>
      <p:grpSpPr>
        <a:xfrm>
          <a:off x="0" y="0"/>
          <a:ext cx="0" cy="0"/>
          <a:chOff x="0" y="0"/>
          <a:chExt cx="0" cy="0"/>
        </a:xfrm>
      </p:grpSpPr>
      <p:sp>
        <p:nvSpPr>
          <p:cNvPr id="129" name="Google Shape;129;p22"/>
          <p:cNvSpPr txBox="1"/>
          <p:nvPr/>
        </p:nvSpPr>
        <p:spPr>
          <a:xfrm>
            <a:off x="1583400" y="1136775"/>
            <a:ext cx="5688600" cy="3704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t/>
            </a:r>
            <a:endParaRPr b="1"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rPr b="1" lang="en-GB" sz="1800">
                <a:solidFill>
                  <a:schemeClr val="lt1"/>
                </a:solidFill>
                <a:latin typeface="Poppins"/>
                <a:ea typeface="Poppins"/>
                <a:cs typeface="Poppins"/>
                <a:sym typeface="Poppins"/>
              </a:rPr>
              <a:t>Emotional Intelligence is Key to Career Success</a:t>
            </a:r>
            <a:r>
              <a:rPr lang="en-GB" sz="1800">
                <a:solidFill>
                  <a:schemeClr val="lt1"/>
                </a:solidFill>
                <a:latin typeface="Poppins"/>
                <a:ea typeface="Poppins"/>
                <a:cs typeface="Poppins"/>
                <a:sym typeface="Poppins"/>
              </a:rPr>
              <a:t>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b="1"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rPr b="1" lang="en-GB" sz="1800">
                <a:solidFill>
                  <a:schemeClr val="lt1"/>
                </a:solidFill>
                <a:latin typeface="Poppins"/>
                <a:ea typeface="Poppins"/>
                <a:cs typeface="Poppins"/>
                <a:sym typeface="Poppins"/>
              </a:rPr>
              <a:t>Why? </a:t>
            </a:r>
            <a:endParaRPr b="1"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rPr lang="en-GB" sz="1800">
                <a:solidFill>
                  <a:schemeClr val="lt1"/>
                </a:solidFill>
                <a:latin typeface="Poppins"/>
                <a:ea typeface="Poppins"/>
                <a:cs typeface="Poppins"/>
                <a:sym typeface="Poppins"/>
              </a:rPr>
              <a:t>You learn to </a:t>
            </a:r>
            <a:r>
              <a:rPr lang="en-GB" sz="1800">
                <a:solidFill>
                  <a:schemeClr val="lt1"/>
                </a:solidFill>
                <a:latin typeface="Poppins"/>
                <a:ea typeface="Poppins"/>
                <a:cs typeface="Poppins"/>
                <a:sym typeface="Poppins"/>
              </a:rPr>
              <a:t>recognise</a:t>
            </a:r>
            <a:r>
              <a:rPr lang="en-GB" sz="1800">
                <a:solidFill>
                  <a:schemeClr val="lt1"/>
                </a:solidFill>
                <a:latin typeface="Poppins"/>
                <a:ea typeface="Poppins"/>
                <a:cs typeface="Poppins"/>
                <a:sym typeface="Poppins"/>
              </a:rPr>
              <a:t> your strengths and circumstances that promote them</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rPr lang="en-GB" sz="1800">
                <a:solidFill>
                  <a:schemeClr val="lt1"/>
                </a:solidFill>
                <a:latin typeface="Poppins"/>
                <a:ea typeface="Poppins"/>
                <a:cs typeface="Poppins"/>
                <a:sym typeface="Poppins"/>
              </a:rPr>
              <a:t>You learn Identify triggers for stress </a:t>
            </a:r>
            <a:br>
              <a:rPr lang="en-GB" sz="1800">
                <a:solidFill>
                  <a:schemeClr val="lt1"/>
                </a:solidFill>
                <a:latin typeface="Poppins"/>
                <a:ea typeface="Poppins"/>
                <a:cs typeface="Poppins"/>
                <a:sym typeface="Poppins"/>
              </a:rPr>
            </a:br>
            <a:br>
              <a:rPr lang="en-GB" sz="1800">
                <a:solidFill>
                  <a:schemeClr val="lt1"/>
                </a:solidFill>
                <a:latin typeface="Poppins"/>
                <a:ea typeface="Poppins"/>
                <a:cs typeface="Poppins"/>
                <a:sym typeface="Poppins"/>
              </a:rPr>
            </a:br>
            <a:r>
              <a:rPr lang="en-GB" sz="1800">
                <a:solidFill>
                  <a:schemeClr val="lt1"/>
                </a:solidFill>
                <a:latin typeface="Poppins"/>
                <a:ea typeface="Poppins"/>
                <a:cs typeface="Poppins"/>
                <a:sym typeface="Poppins"/>
              </a:rPr>
              <a:t>Best way to improve your EQ is to self reflect and interact with individuals who have opposing views to you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b="1"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1800"/>
              <a:buFont typeface="Arial"/>
              <a:buNone/>
            </a:pPr>
            <a:r>
              <a:t/>
            </a:r>
            <a:endParaRPr sz="1800">
              <a:solidFill>
                <a:schemeClr val="lt1"/>
              </a:solidFill>
              <a:latin typeface="Poppins"/>
              <a:ea typeface="Poppins"/>
              <a:cs typeface="Poppins"/>
              <a:sym typeface="Poppins"/>
            </a:endParaRPr>
          </a:p>
        </p:txBody>
      </p:sp>
      <p:sp>
        <p:nvSpPr>
          <p:cNvPr id="130" name="Google Shape;130;p22"/>
          <p:cNvSpPr/>
          <p:nvPr/>
        </p:nvSpPr>
        <p:spPr>
          <a:xfrm>
            <a:off x="1150200" y="257814"/>
            <a:ext cx="6843600" cy="767400"/>
          </a:xfrm>
          <a:prstGeom prst="rect">
            <a:avLst/>
          </a:prstGeom>
          <a:solidFill>
            <a:srgbClr val="1B344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1B3445"/>
              </a:solidFill>
              <a:latin typeface="Arial"/>
              <a:ea typeface="Arial"/>
              <a:cs typeface="Arial"/>
              <a:sym typeface="Arial"/>
            </a:endParaRPr>
          </a:p>
        </p:txBody>
      </p:sp>
      <p:sp>
        <p:nvSpPr>
          <p:cNvPr id="131" name="Google Shape;131;p22"/>
          <p:cNvSpPr txBox="1"/>
          <p:nvPr/>
        </p:nvSpPr>
        <p:spPr>
          <a:xfrm>
            <a:off x="1563900" y="257825"/>
            <a:ext cx="5727600" cy="767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200"/>
              <a:buFont typeface="Arial"/>
              <a:buNone/>
            </a:pPr>
            <a:r>
              <a:rPr b="1" lang="en-GB" sz="2100">
                <a:solidFill>
                  <a:schemeClr val="lt1"/>
                </a:solidFill>
                <a:latin typeface="Poppins"/>
                <a:ea typeface="Poppins"/>
                <a:cs typeface="Poppins"/>
                <a:sym typeface="Poppins"/>
              </a:rPr>
              <a:t>Know YOUR Worth </a:t>
            </a:r>
            <a:endParaRPr sz="1300">
              <a:latin typeface="Poppins"/>
              <a:ea typeface="Poppins"/>
              <a:cs typeface="Poppins"/>
              <a:sym typeface="Poppins"/>
            </a:endParaRPr>
          </a:p>
          <a:p>
            <a:pPr indent="0" lvl="0" marL="0" marR="0" rtl="0" algn="ctr">
              <a:lnSpc>
                <a:spcPct val="100000"/>
              </a:lnSpc>
              <a:spcBef>
                <a:spcPts val="0"/>
              </a:spcBef>
              <a:spcAft>
                <a:spcPts val="0"/>
              </a:spcAft>
              <a:buClr>
                <a:srgbClr val="000000"/>
              </a:buClr>
              <a:buSzPts val="2200"/>
              <a:buFont typeface="Arial"/>
              <a:buNone/>
            </a:pPr>
            <a:r>
              <a:t/>
            </a:r>
            <a:endParaRPr b="1" i="0" sz="2200" u="none" cap="none" strike="noStrike">
              <a:solidFill>
                <a:schemeClr val="lt1"/>
              </a:solidFill>
              <a:latin typeface="Arial"/>
              <a:ea typeface="Arial"/>
              <a:cs typeface="Arial"/>
              <a:sym typeface="Arial"/>
            </a:endParaRPr>
          </a:p>
        </p:txBody>
      </p:sp>
      <p:sp>
        <p:nvSpPr>
          <p:cNvPr id="132" name="Google Shape;132;p22"/>
          <p:cNvSpPr txBox="1"/>
          <p:nvPr/>
        </p:nvSpPr>
        <p:spPr>
          <a:xfrm>
            <a:off x="4045175" y="1228300"/>
            <a:ext cx="5386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rgbClr val="FFFFFF"/>
              </a:solidFill>
              <a:latin typeface="Poppins"/>
              <a:ea typeface="Poppins"/>
              <a:cs typeface="Poppins"/>
              <a:sym typeface="Poppi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